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04" r:id="rId4"/>
  </p:sldMasterIdLst>
  <p:notesMasterIdLst>
    <p:notesMasterId r:id="rId56"/>
  </p:notesMasterIdLst>
  <p:handoutMasterIdLst>
    <p:handoutMasterId r:id="rId57"/>
  </p:handoutMasterIdLst>
  <p:sldIdLst>
    <p:sldId id="256" r:id="rId5"/>
    <p:sldId id="337" r:id="rId6"/>
    <p:sldId id="338" r:id="rId7"/>
    <p:sldId id="283" r:id="rId8"/>
    <p:sldId id="282" r:id="rId9"/>
    <p:sldId id="311" r:id="rId10"/>
    <p:sldId id="299" r:id="rId11"/>
    <p:sldId id="298" r:id="rId12"/>
    <p:sldId id="284" r:id="rId13"/>
    <p:sldId id="285" r:id="rId14"/>
    <p:sldId id="286" r:id="rId15"/>
    <p:sldId id="288" r:id="rId16"/>
    <p:sldId id="289" r:id="rId17"/>
    <p:sldId id="291" r:id="rId18"/>
    <p:sldId id="292" r:id="rId19"/>
    <p:sldId id="293" r:id="rId20"/>
    <p:sldId id="295" r:id="rId21"/>
    <p:sldId id="296" r:id="rId22"/>
    <p:sldId id="300" r:id="rId23"/>
    <p:sldId id="301" r:id="rId24"/>
    <p:sldId id="302" r:id="rId25"/>
    <p:sldId id="303" r:id="rId26"/>
    <p:sldId id="304" r:id="rId27"/>
    <p:sldId id="305" r:id="rId28"/>
    <p:sldId id="306" r:id="rId29"/>
    <p:sldId id="297" r:id="rId30"/>
    <p:sldId id="309" r:id="rId31"/>
    <p:sldId id="312" r:id="rId32"/>
    <p:sldId id="335"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13" r:id="rId54"/>
    <p:sldId id="314"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Morph, Annotate, Work Together, Tell Me" id="{B9B51309-D148-4332-87C2-07BE32FBCA3B}">
          <p14:sldIdLst>
            <p14:sldId id="337"/>
            <p14:sldId id="338"/>
            <p14:sldId id="283"/>
            <p14:sldId id="282"/>
            <p14:sldId id="311"/>
            <p14:sldId id="299"/>
            <p14:sldId id="298"/>
            <p14:sldId id="284"/>
            <p14:sldId id="285"/>
            <p14:sldId id="286"/>
            <p14:sldId id="288"/>
            <p14:sldId id="289"/>
            <p14:sldId id="291"/>
            <p14:sldId id="292"/>
            <p14:sldId id="293"/>
            <p14:sldId id="295"/>
            <p14:sldId id="296"/>
            <p14:sldId id="300"/>
            <p14:sldId id="301"/>
            <p14:sldId id="302"/>
            <p14:sldId id="303"/>
            <p14:sldId id="304"/>
            <p14:sldId id="305"/>
            <p14:sldId id="306"/>
            <p14:sldId id="297"/>
            <p14:sldId id="309"/>
            <p14:sldId id="312"/>
            <p14:sldId id="335"/>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13"/>
            <p14:sldId id="314"/>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241" autoAdjust="0"/>
  </p:normalViewPr>
  <p:slideViewPr>
    <p:cSldViewPr snapToGrid="0">
      <p:cViewPr varScale="1">
        <p:scale>
          <a:sx n="70" d="100"/>
          <a:sy n="70" d="100"/>
        </p:scale>
        <p:origin x="484"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1/31/2021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1/31/2021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60000"/>
                    <a:lumOff val="40000"/>
                  </a:schemeClr>
                </a:solidFill>
              </a:defRPr>
            </a:lvl1pPr>
          </a:lstStyle>
          <a:p>
            <a:fld id="{8BEEBAAA-29B5-4AF5-BC5F-7E580C29002D}" type="datetimeFigureOut">
              <a:rPr lang="en-US" smtClean="0"/>
              <a:pPr/>
              <a:t>1/31/2021</a:t>
            </a:fld>
            <a:endParaRPr lang="en-US" dirty="0"/>
          </a:p>
        </p:txBody>
      </p:sp>
      <p:sp>
        <p:nvSpPr>
          <p:cNvPr id="5" name="Footer Placeholder 4"/>
          <p:cNvSpPr>
            <a:spLocks noGrp="1"/>
          </p:cNvSpPr>
          <p:nvPr>
            <p:ph type="ftr" sz="quarter" idx="11"/>
          </p:nvPr>
        </p:nvSpPr>
        <p:spPr>
          <a:xfrm rot="21420000">
            <a:off x="9144" y="4882896"/>
            <a:ext cx="4050792" cy="1197864"/>
          </a:xfrm>
          <a:noFill/>
        </p:spPr>
        <p:txBody>
          <a:bodyPr wrap="square" rtlCol="0">
            <a:spAutoFit/>
          </a:bodyPr>
          <a:lstStyle>
            <a:lvl1pP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9860EDB8-5305-433F-BE41-D7A86D811DB3}" type="slidenum">
              <a:rPr lang="en-US" smtClean="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47066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pPr/>
              <a:t>1/31/2021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55229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pPr/>
              <a:t>1/31/2021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573148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pPr/>
              <a:t>1/31/2021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50919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pPr/>
              <a:t>1/31/2021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961000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8BEEBAAA-29B5-4AF5-BC5F-7E580C29002D}" type="datetimeFigureOut">
              <a:rPr lang="en-US" smtClean="0"/>
              <a:pPr/>
              <a:t>1/31/2021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794602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8BEEBAAA-29B5-4AF5-BC5F-7E580C29002D}" type="datetimeFigureOut">
              <a:rPr lang="en-US" smtClean="0"/>
              <a:pPr/>
              <a:t>1/31/2021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604096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pPr/>
              <a:t>1/31/2021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961080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pPr/>
              <a:t>1/31/2021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442167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17350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smtClean="0"/>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smtClean="0"/>
              <a:t>Edit Master text styles</a:t>
            </a:r>
          </a:p>
          <a:p>
            <a:pPr marL="0" lvl="1" indent="0">
              <a:lnSpc>
                <a:spcPct val="150000"/>
              </a:lnSpc>
              <a:spcBef>
                <a:spcPts val="1000"/>
              </a:spcBef>
              <a:spcAft>
                <a:spcPts val="1200"/>
              </a:spcAft>
              <a:buNone/>
            </a:pPr>
            <a:r>
              <a:rPr lang="en-US" smtClean="0"/>
              <a:t>Second level</a:t>
            </a:r>
          </a:p>
          <a:p>
            <a:pPr marL="0" lvl="2" indent="0">
              <a:lnSpc>
                <a:spcPct val="150000"/>
              </a:lnSpc>
              <a:spcBef>
                <a:spcPts val="1000"/>
              </a:spcBef>
              <a:spcAft>
                <a:spcPts val="1200"/>
              </a:spcAft>
              <a:buNone/>
            </a:pPr>
            <a:r>
              <a:rPr lang="en-US" smtClean="0"/>
              <a:t>Third level</a:t>
            </a:r>
          </a:p>
          <a:p>
            <a:pPr marL="0" lvl="3" indent="0">
              <a:lnSpc>
                <a:spcPct val="150000"/>
              </a:lnSpc>
              <a:spcBef>
                <a:spcPts val="1000"/>
              </a:spcBef>
              <a:spcAft>
                <a:spcPts val="1200"/>
              </a:spcAft>
              <a:buNone/>
            </a:pPr>
            <a:r>
              <a:rPr lang="en-US" smtClean="0"/>
              <a:t>Fourth level</a:t>
            </a:r>
          </a:p>
          <a:p>
            <a:pPr marL="0" lvl="4" indent="0">
              <a:lnSpc>
                <a:spcPct val="150000"/>
              </a:lnSpc>
              <a:spcBef>
                <a:spcPts val="1000"/>
              </a:spcBef>
              <a:spcAft>
                <a:spcPts val="1200"/>
              </a:spcAft>
              <a:buNone/>
            </a:pPr>
            <a:r>
              <a:rPr lang="en-US" smtClean="0"/>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1/31/2021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421170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pPr/>
              <a:t>1/31/2021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4006576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smtClean="0"/>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smtClean="0"/>
              <a:t>Edit Master text styles</a:t>
            </a:r>
          </a:p>
          <a:p>
            <a:pPr marL="0" lvl="1" indent="0">
              <a:lnSpc>
                <a:spcPct val="150000"/>
              </a:lnSpc>
              <a:spcBef>
                <a:spcPts val="1000"/>
              </a:spcBef>
              <a:spcAft>
                <a:spcPts val="1200"/>
              </a:spcAft>
              <a:buNone/>
            </a:pPr>
            <a:r>
              <a:rPr lang="en-US" smtClean="0"/>
              <a:t>Second level</a:t>
            </a:r>
          </a:p>
          <a:p>
            <a:pPr marL="0" lvl="2" indent="0">
              <a:lnSpc>
                <a:spcPct val="150000"/>
              </a:lnSpc>
              <a:spcBef>
                <a:spcPts val="1000"/>
              </a:spcBef>
              <a:spcAft>
                <a:spcPts val="1200"/>
              </a:spcAft>
              <a:buNone/>
            </a:pPr>
            <a:r>
              <a:rPr lang="en-US" smtClean="0"/>
              <a:t>Third level</a:t>
            </a:r>
          </a:p>
          <a:p>
            <a:pPr marL="0" lvl="3" indent="0">
              <a:lnSpc>
                <a:spcPct val="150000"/>
              </a:lnSpc>
              <a:spcBef>
                <a:spcPts val="1000"/>
              </a:spcBef>
              <a:spcAft>
                <a:spcPts val="1200"/>
              </a:spcAft>
              <a:buNone/>
            </a:pPr>
            <a:r>
              <a:rPr lang="en-US" smtClean="0"/>
              <a:t>Fourth level</a:t>
            </a:r>
          </a:p>
          <a:p>
            <a:pPr marL="0" lvl="4" indent="0">
              <a:lnSpc>
                <a:spcPct val="150000"/>
              </a:lnSpc>
              <a:spcBef>
                <a:spcPts val="1000"/>
              </a:spcBef>
              <a:spcAft>
                <a:spcPts val="1200"/>
              </a:spcAft>
              <a:buNone/>
            </a:pPr>
            <a:r>
              <a:rPr lang="en-US" smtClean="0"/>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pPr/>
              <a:t>1/31/2021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2224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BEEBAAA-29B5-4AF5-BC5F-7E580C29002D}" type="datetimeFigureOut">
              <a:rPr lang="en-US" smtClean="0"/>
              <a:pPr/>
              <a:t>1/31/2021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651370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BEEBAAA-29B5-4AF5-BC5F-7E580C29002D}" type="datetimeFigureOut">
              <a:rPr lang="en-US" smtClean="0"/>
              <a:pPr/>
              <a:t>1/31/2021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330866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pPr/>
              <a:t>1/31/2021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63287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pPr/>
              <a:t>1/31/2021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8767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pPr/>
              <a:t>1/31/2021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448808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pPr/>
              <a:t>1/31/2021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503160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60000"/>
                    <a:lumOff val="40000"/>
                  </a:schemeClr>
                </a:solidFill>
              </a:defRPr>
            </a:lvl1pPr>
          </a:lstStyle>
          <a:p>
            <a:fld id="{8BEEBAAA-29B5-4AF5-BC5F-7E580C29002D}" type="datetimeFigureOut">
              <a:rPr lang="en-US" smtClean="0"/>
              <a:pPr/>
              <a:t>1/31/2021</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60000"/>
                    <a:lumOff val="4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60000"/>
                    <a:lumOff val="40000"/>
                  </a:schemeClr>
                </a:solidFill>
              </a:defRPr>
            </a:lvl1pPr>
          </a:lstStyle>
          <a:p>
            <a:fld id="{9860EDB8-5305-433F-BE41-D7A86D811DB3}" type="slidenum">
              <a:rPr lang="en-US" smtClean="0"/>
              <a:pPr/>
              <a:t>‹#›</a:t>
            </a:fld>
            <a:endParaRPr lang="en-US" dirty="0"/>
          </a:p>
        </p:txBody>
      </p:sp>
      <p:sp>
        <p:nvSpPr>
          <p:cNvPr id="14" name="Rectangle 13"/>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5" name="Straight Connector 14"/>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00299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663" r:id="rId20"/>
  </p:sldLayoutIdLst>
  <p:txStyles>
    <p:titleStyle>
      <a:lvl1pPr algn="l" defTabSz="914400" rtl="0" eaLnBrk="1" latinLnBrk="0" hangingPunct="1">
        <a:lnSpc>
          <a:spcPct val="90000"/>
        </a:lnSpc>
        <a:spcBef>
          <a:spcPct val="0"/>
        </a:spcBef>
        <a:buNone/>
        <a:defRPr sz="5400" kern="1200" cap="all" baseline="0">
          <a:solidFill>
            <a:schemeClr val="accent1">
              <a:lumMod val="60000"/>
              <a:lumOff val="40000"/>
            </a:schemeClr>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lumMod val="60000"/>
            <a:lumOff val="40000"/>
          </a:schemeClr>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868" y="969264"/>
            <a:ext cx="10268712" cy="640080"/>
          </a:xfrm>
        </p:spPr>
        <p:txBody>
          <a:bodyPr anchor="ctr" anchorCtr="0">
            <a:normAutofit/>
          </a:bodyPr>
          <a:lstStyle/>
          <a:p>
            <a:r>
              <a:rPr lang="en-US" sz="3600" dirty="0">
                <a:solidFill>
                  <a:schemeClr val="tx1"/>
                </a:solidFill>
                <a:latin typeface="Times New Roman" panose="02020603050405020304" pitchFamily="18" charset="0"/>
                <a:cs typeface="Times New Roman" panose="02020603050405020304" pitchFamily="18" charset="0"/>
              </a:rPr>
              <a:t>Redundant medicine </a:t>
            </a:r>
            <a:r>
              <a:rPr lang="en-US" sz="3600" dirty="0" smtClean="0">
                <a:solidFill>
                  <a:schemeClr val="tx1"/>
                </a:solidFill>
                <a:latin typeface="Times New Roman" panose="02020603050405020304" pitchFamily="18" charset="0"/>
                <a:cs typeface="Times New Roman" panose="02020603050405020304" pitchFamily="18" charset="0"/>
              </a:rPr>
              <a:t>donation Portal</a:t>
            </a:r>
            <a:endParaRPr lang="en-US" sz="3600" dirty="0">
              <a:solidFill>
                <a:schemeClr val="tx1"/>
              </a:solidFill>
            </a:endParaRPr>
          </a:p>
        </p:txBody>
      </p:sp>
      <p:sp>
        <p:nvSpPr>
          <p:cNvPr id="5" name="Subtitle 2"/>
          <p:cNvSpPr txBox="1">
            <a:spLocks/>
          </p:cNvSpPr>
          <p:nvPr/>
        </p:nvSpPr>
        <p:spPr>
          <a:xfrm>
            <a:off x="477669" y="3022092"/>
            <a:ext cx="5219043" cy="2633472"/>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a:lnSpc>
                <a:spcPct val="100000"/>
              </a:lnSpc>
            </a:pPr>
            <a:r>
              <a:rPr lang="en-GB" sz="2800" b="1" dirty="0" smtClean="0">
                <a:latin typeface="Times New Roman" panose="02020603050405020304" pitchFamily="18" charset="0"/>
                <a:cs typeface="Times New Roman" panose="02020603050405020304" pitchFamily="18" charset="0"/>
              </a:rPr>
              <a:t>PRESENTED BY</a:t>
            </a:r>
          </a:p>
          <a:p>
            <a:pPr algn="ctr">
              <a:lnSpc>
                <a:spcPct val="100000"/>
              </a:lnSpc>
            </a:pPr>
            <a:r>
              <a:rPr lang="fi-FI" sz="2400" b="1" dirty="0" smtClean="0">
                <a:latin typeface="Times New Roman" panose="02020603050405020304" pitchFamily="18" charset="0"/>
                <a:cs typeface="Times New Roman" panose="02020603050405020304" pitchFamily="18" charset="0"/>
              </a:rPr>
              <a:t>Tuhin Hossain</a:t>
            </a:r>
            <a:br>
              <a:rPr lang="fi-FI" sz="2400" b="1" dirty="0" smtClean="0">
                <a:latin typeface="Times New Roman" panose="02020603050405020304" pitchFamily="18" charset="0"/>
                <a:cs typeface="Times New Roman" panose="02020603050405020304" pitchFamily="18" charset="0"/>
              </a:rPr>
            </a:br>
            <a:r>
              <a:rPr lang="fi-FI" sz="2400" b="1" dirty="0" smtClean="0">
                <a:latin typeface="Times New Roman" panose="02020603050405020304" pitchFamily="18" charset="0"/>
                <a:cs typeface="Times New Roman" panose="02020603050405020304" pitchFamily="18" charset="0"/>
              </a:rPr>
              <a:t>Id: 171-35-1947</a:t>
            </a:r>
          </a:p>
          <a:p>
            <a:pPr algn="ctr">
              <a:lnSpc>
                <a:spcPct val="120000"/>
              </a:lnSpc>
            </a:pPr>
            <a:r>
              <a:rPr lang="fi-FI" sz="2400" b="1" dirty="0" smtClean="0">
                <a:latin typeface="Times New Roman" panose="02020603050405020304" pitchFamily="18" charset="0"/>
                <a:cs typeface="Times New Roman" panose="02020603050405020304" pitchFamily="18" charset="0"/>
              </a:rPr>
              <a:t>Department of Software Engineering</a:t>
            </a:r>
          </a:p>
          <a:p>
            <a:pPr algn="ctr">
              <a:lnSpc>
                <a:spcPct val="120000"/>
              </a:lnSpc>
            </a:pPr>
            <a:r>
              <a:rPr lang="fi-FI" sz="2400" b="1" dirty="0" smtClean="0">
                <a:latin typeface="Times New Roman" panose="02020603050405020304" pitchFamily="18" charset="0"/>
                <a:cs typeface="Times New Roman" panose="02020603050405020304" pitchFamily="18" charset="0"/>
              </a:rPr>
              <a:t>Daffodil International University</a:t>
            </a:r>
            <a:r>
              <a:rPr lang="fi-FI" sz="2400" dirty="0" smtClean="0">
                <a:latin typeface="Times New Roman" panose="02020603050405020304" pitchFamily="18" charset="0"/>
                <a:cs typeface="Times New Roman" panose="02020603050405020304" pitchFamily="18" charset="0"/>
              </a:rPr>
              <a:t/>
            </a:r>
            <a:br>
              <a:rPr lang="fi-FI" sz="2400" dirty="0" smtClean="0">
                <a:latin typeface="Times New Roman" panose="02020603050405020304" pitchFamily="18" charset="0"/>
                <a:cs typeface="Times New Roman" panose="02020603050405020304" pitchFamily="18" charset="0"/>
              </a:rPr>
            </a:br>
            <a:endParaRPr lang="fi-FI" sz="2400" dirty="0">
              <a:latin typeface="Times New Roman" panose="02020603050405020304" pitchFamily="18" charset="0"/>
              <a:cs typeface="Times New Roman" panose="02020603050405020304" pitchFamily="18" charset="0"/>
            </a:endParaRPr>
          </a:p>
        </p:txBody>
      </p:sp>
      <p:sp>
        <p:nvSpPr>
          <p:cNvPr id="6" name="Subtitle 2"/>
          <p:cNvSpPr txBox="1">
            <a:spLocks/>
          </p:cNvSpPr>
          <p:nvPr/>
        </p:nvSpPr>
        <p:spPr>
          <a:xfrm>
            <a:off x="5817765" y="3022092"/>
            <a:ext cx="5932275" cy="263347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a:lnSpc>
                <a:spcPct val="110000"/>
              </a:lnSpc>
            </a:pPr>
            <a:r>
              <a:rPr lang="en-US" sz="3600" b="1" dirty="0" smtClean="0">
                <a:latin typeface="Times New Roman" panose="02020603050405020304" pitchFamily="18" charset="0"/>
                <a:cs typeface="Times New Roman" panose="02020603050405020304" pitchFamily="18" charset="0"/>
              </a:rPr>
              <a:t>SUPERVISED BY</a:t>
            </a:r>
            <a:endParaRPr lang="en-US" sz="3600" b="1" dirty="0">
              <a:latin typeface="Times New Roman" panose="02020603050405020304" pitchFamily="18" charset="0"/>
              <a:cs typeface="Times New Roman" panose="02020603050405020304" pitchFamily="18" charset="0"/>
            </a:endParaRPr>
          </a:p>
          <a:p>
            <a:pPr algn="ctr">
              <a:lnSpc>
                <a:spcPct val="70000"/>
              </a:lnSpc>
            </a:pPr>
            <a:r>
              <a:rPr lang="en-US" sz="2900" b="1" dirty="0">
                <a:latin typeface="Times New Roman" panose="02020603050405020304" pitchFamily="18" charset="0"/>
                <a:cs typeface="Times New Roman" panose="02020603050405020304" pitchFamily="18" charset="0"/>
              </a:rPr>
              <a:t>Mr. </a:t>
            </a:r>
            <a:r>
              <a:rPr lang="en-US" sz="2900" b="1" dirty="0" err="1">
                <a:latin typeface="Times New Roman" panose="02020603050405020304" pitchFamily="18" charset="0"/>
                <a:cs typeface="Times New Roman" panose="02020603050405020304" pitchFamily="18" charset="0"/>
              </a:rPr>
              <a:t>khalid</a:t>
            </a:r>
            <a:r>
              <a:rPr lang="en-US" sz="2900" b="1" dirty="0">
                <a:latin typeface="Times New Roman" panose="02020603050405020304" pitchFamily="18" charset="0"/>
                <a:cs typeface="Times New Roman" panose="02020603050405020304" pitchFamily="18" charset="0"/>
              </a:rPr>
              <a:t> been </a:t>
            </a:r>
            <a:r>
              <a:rPr lang="en-US" sz="2900" b="1" dirty="0" err="1">
                <a:latin typeface="Times New Roman" panose="02020603050405020304" pitchFamily="18" charset="0"/>
                <a:cs typeface="Times New Roman" panose="02020603050405020304" pitchFamily="18" charset="0"/>
              </a:rPr>
              <a:t>badruzzaman</a:t>
            </a:r>
            <a:endParaRPr lang="en-US" sz="2900" b="1" dirty="0">
              <a:latin typeface="Times New Roman" panose="02020603050405020304" pitchFamily="18" charset="0"/>
              <a:cs typeface="Times New Roman" panose="02020603050405020304" pitchFamily="18" charset="0"/>
            </a:endParaRPr>
          </a:p>
          <a:p>
            <a:pPr algn="ctr">
              <a:lnSpc>
                <a:spcPct val="70000"/>
              </a:lnSpc>
            </a:pPr>
            <a:r>
              <a:rPr lang="en-US" sz="2900" b="1" dirty="0">
                <a:latin typeface="Times New Roman" panose="02020603050405020304" pitchFamily="18" charset="0"/>
                <a:cs typeface="Times New Roman" panose="02020603050405020304" pitchFamily="18" charset="0"/>
              </a:rPr>
              <a:t>lecturer</a:t>
            </a:r>
          </a:p>
          <a:p>
            <a:pPr algn="ctr">
              <a:lnSpc>
                <a:spcPct val="120000"/>
              </a:lnSpc>
            </a:pPr>
            <a:r>
              <a:rPr lang="fi-FI" sz="2900" b="1" dirty="0" smtClean="0">
                <a:latin typeface="Times New Roman" panose="02020603050405020304" pitchFamily="18" charset="0"/>
                <a:cs typeface="Times New Roman" panose="02020603050405020304" pitchFamily="18" charset="0"/>
              </a:rPr>
              <a:t>Department of Software Engineering</a:t>
            </a:r>
          </a:p>
          <a:p>
            <a:pPr algn="ctr">
              <a:lnSpc>
                <a:spcPct val="120000"/>
              </a:lnSpc>
            </a:pPr>
            <a:r>
              <a:rPr lang="fi-FI" sz="2900" b="1" dirty="0" smtClean="0">
                <a:latin typeface="Times New Roman" panose="02020603050405020304" pitchFamily="18" charset="0"/>
                <a:cs typeface="Times New Roman" panose="02020603050405020304" pitchFamily="18" charset="0"/>
              </a:rPr>
              <a:t>Daffodil International University</a:t>
            </a:r>
            <a:r>
              <a:rPr lang="fi-FI" sz="2400" dirty="0" smtClean="0">
                <a:latin typeface="Times New Roman" panose="02020603050405020304" pitchFamily="18" charset="0"/>
                <a:cs typeface="Times New Roman" panose="02020603050405020304" pitchFamily="18" charset="0"/>
              </a:rPr>
              <a:t/>
            </a:r>
            <a:br>
              <a:rPr lang="fi-FI" sz="2400" dirty="0" smtClean="0">
                <a:latin typeface="Times New Roman" panose="02020603050405020304" pitchFamily="18" charset="0"/>
                <a:cs typeface="Times New Roman" panose="02020603050405020304" pitchFamily="18" charset="0"/>
              </a:rPr>
            </a:br>
            <a:endParaRPr lang="fi-FI"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1807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7546" y="456683"/>
            <a:ext cx="6877119" cy="640080"/>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Donating Medicine History of our Organization</a:t>
            </a:r>
            <a:endParaRPr lang="en-US" b="1" dirty="0">
              <a:latin typeface="Times New Roman" panose="02020603050405020304" pitchFamily="18" charset="0"/>
              <a:cs typeface="Times New Roman" panose="02020603050405020304" pitchFamily="18" charset="0"/>
            </a:endParaRPr>
          </a:p>
        </p:txBody>
      </p:sp>
      <p:pic>
        <p:nvPicPr>
          <p:cNvPr id="3075" name="_x000019" descr="imag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680" y="1685671"/>
            <a:ext cx="7004303" cy="331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3526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490" y="551572"/>
            <a:ext cx="6877119" cy="640080"/>
          </a:xfrm>
        </p:spPr>
        <p:txBody>
          <a:bodyPr/>
          <a:lstStyle/>
          <a:p>
            <a:r>
              <a:rPr lang="en-US" b="1" dirty="0" smtClean="0">
                <a:latin typeface="Times New Roman" panose="02020603050405020304" pitchFamily="18" charset="0"/>
                <a:cs typeface="Times New Roman" panose="02020603050405020304" pitchFamily="18" charset="0"/>
              </a:rPr>
              <a:t>Assign executive</a:t>
            </a:r>
            <a:endParaRPr lang="en-US" b="1" dirty="0">
              <a:latin typeface="Times New Roman" panose="02020603050405020304" pitchFamily="18" charset="0"/>
              <a:cs typeface="Times New Roman" panose="02020603050405020304" pitchFamily="18" charset="0"/>
            </a:endParaRPr>
          </a:p>
        </p:txBody>
      </p:sp>
      <p:pic>
        <p:nvPicPr>
          <p:cNvPr id="4098" name="_x000022" descr="image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065" y="1435608"/>
            <a:ext cx="8559544" cy="3895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6929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109" y="396298"/>
            <a:ext cx="6877119" cy="640080"/>
          </a:xfrm>
        </p:spPr>
        <p:txBody>
          <a:bodyPr/>
          <a:lstStyle/>
          <a:p>
            <a:r>
              <a:rPr lang="en-US" b="1" dirty="0" smtClean="0">
                <a:latin typeface="Times New Roman" panose="02020603050405020304" pitchFamily="18" charset="0"/>
                <a:cs typeface="Times New Roman" panose="02020603050405020304" pitchFamily="18" charset="0"/>
              </a:rPr>
              <a:t>Donation history</a:t>
            </a:r>
            <a:endParaRPr lang="en-US" b="1" dirty="0">
              <a:latin typeface="Times New Roman" panose="02020603050405020304" pitchFamily="18" charset="0"/>
              <a:cs typeface="Times New Roman" panose="02020603050405020304" pitchFamily="18" charset="0"/>
            </a:endParaRPr>
          </a:p>
        </p:txBody>
      </p:sp>
      <p:pic>
        <p:nvPicPr>
          <p:cNvPr id="5122" name="_x000018" descr="image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896" y="1444752"/>
            <a:ext cx="8101584" cy="3858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4108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0784" y="465308"/>
            <a:ext cx="6877119" cy="640080"/>
          </a:xfrm>
        </p:spPr>
        <p:txBody>
          <a:bodyPr/>
          <a:lstStyle/>
          <a:p>
            <a:r>
              <a:rPr lang="en-US" b="1" dirty="0" smtClean="0">
                <a:latin typeface="Times New Roman" panose="02020603050405020304" pitchFamily="18" charset="0"/>
                <a:cs typeface="Times New Roman" panose="02020603050405020304" pitchFamily="18" charset="0"/>
              </a:rPr>
              <a:t>Update Information</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quarter" idx="10"/>
          </p:nvPr>
        </p:nvPicPr>
        <p:blipFill>
          <a:blip r:embed="rId2"/>
          <a:stretch>
            <a:fillRect/>
          </a:stretch>
        </p:blipFill>
        <p:spPr>
          <a:xfrm>
            <a:off x="2777706" y="1460980"/>
            <a:ext cx="6090249" cy="4413609"/>
          </a:xfrm>
          <a:prstGeom prst="rect">
            <a:avLst/>
          </a:prstGeom>
        </p:spPr>
      </p:pic>
    </p:spTree>
    <p:extLst>
      <p:ext uri="{BB962C8B-B14F-4D97-AF65-F5344CB8AC3E}">
        <p14:creationId xmlns:p14="http://schemas.microsoft.com/office/powerpoint/2010/main" val="7154988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4739" y="517068"/>
            <a:ext cx="6877119" cy="640080"/>
          </a:xfrm>
        </p:spPr>
        <p:txBody>
          <a:bodyPr/>
          <a:lstStyle/>
          <a:p>
            <a:r>
              <a:rPr lang="en-US" b="1" dirty="0" smtClean="0">
                <a:latin typeface="Times New Roman" panose="02020603050405020304" pitchFamily="18" charset="0"/>
                <a:cs typeface="Times New Roman" panose="02020603050405020304" pitchFamily="18" charset="0"/>
              </a:rPr>
              <a:t>Feedback</a:t>
            </a:r>
            <a:endParaRPr lang="en-US" b="1" dirty="0">
              <a:latin typeface="Times New Roman" panose="02020603050405020304" pitchFamily="18" charset="0"/>
              <a:cs typeface="Times New Roman" panose="02020603050405020304" pitchFamily="18" charset="0"/>
            </a:endParaRPr>
          </a:p>
        </p:txBody>
      </p:sp>
      <p:pic>
        <p:nvPicPr>
          <p:cNvPr id="6146" name="_x000020" descr="image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792" y="1614106"/>
            <a:ext cx="8577072" cy="4384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3131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924" y="525693"/>
            <a:ext cx="6877119" cy="640080"/>
          </a:xfrm>
        </p:spPr>
        <p:txBody>
          <a:bodyPr/>
          <a:lstStyle/>
          <a:p>
            <a:r>
              <a:rPr lang="en-US" b="1" dirty="0" smtClean="0">
                <a:latin typeface="Times New Roman" panose="02020603050405020304" pitchFamily="18" charset="0"/>
                <a:cs typeface="Times New Roman" panose="02020603050405020304" pitchFamily="18" charset="0"/>
              </a:rPr>
              <a:t>Transaction</a:t>
            </a:r>
            <a:endParaRPr lang="en-US"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194560" y="1289304"/>
            <a:ext cx="7232904" cy="4811458"/>
          </a:xfrm>
          <a:prstGeom prst="rect">
            <a:avLst/>
          </a:prstGeom>
        </p:spPr>
      </p:pic>
    </p:spTree>
    <p:extLst>
      <p:ext uri="{BB962C8B-B14F-4D97-AF65-F5344CB8AC3E}">
        <p14:creationId xmlns:p14="http://schemas.microsoft.com/office/powerpoint/2010/main" val="6154920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0671" y="439429"/>
            <a:ext cx="6877119" cy="640080"/>
          </a:xfrm>
        </p:spPr>
        <p:txBody>
          <a:bodyPr/>
          <a:lstStyle/>
          <a:p>
            <a:r>
              <a:rPr lang="en-US" b="1" dirty="0" smtClean="0">
                <a:latin typeface="Times New Roman" panose="02020603050405020304" pitchFamily="18" charset="0"/>
                <a:cs typeface="Times New Roman" panose="02020603050405020304" pitchFamily="18" charset="0"/>
              </a:rPr>
              <a:t>Managements</a:t>
            </a:r>
            <a:endParaRPr lang="en-US"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395728" y="1344168"/>
            <a:ext cx="6724459" cy="4770882"/>
          </a:xfrm>
          <a:prstGeom prst="rect">
            <a:avLst/>
          </a:prstGeom>
        </p:spPr>
      </p:pic>
    </p:spTree>
    <p:extLst>
      <p:ext uri="{BB962C8B-B14F-4D97-AF65-F5344CB8AC3E}">
        <p14:creationId xmlns:p14="http://schemas.microsoft.com/office/powerpoint/2010/main" val="40552786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652" y="508441"/>
            <a:ext cx="6877119" cy="640080"/>
          </a:xfrm>
        </p:spPr>
        <p:txBody>
          <a:bodyPr/>
          <a:lstStyle/>
          <a:p>
            <a:r>
              <a:rPr lang="en-US" b="1" dirty="0" smtClean="0">
                <a:latin typeface="Times New Roman" panose="02020603050405020304" pitchFamily="18" charset="0"/>
                <a:cs typeface="Times New Roman" panose="02020603050405020304" pitchFamily="18" charset="0"/>
              </a:rPr>
              <a:t>Log out</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quarter" idx="10"/>
          </p:nvPr>
        </p:nvPicPr>
        <p:blipFill>
          <a:blip r:embed="rId2"/>
          <a:stretch>
            <a:fillRect/>
          </a:stretch>
        </p:blipFill>
        <p:spPr>
          <a:xfrm>
            <a:off x="1725283" y="1719557"/>
            <a:ext cx="6676845" cy="3081556"/>
          </a:xfrm>
          <a:prstGeom prst="rect">
            <a:avLst/>
          </a:prstGeom>
        </p:spPr>
      </p:pic>
    </p:spTree>
    <p:extLst>
      <p:ext uri="{BB962C8B-B14F-4D97-AF65-F5344CB8AC3E}">
        <p14:creationId xmlns:p14="http://schemas.microsoft.com/office/powerpoint/2010/main" val="20822599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5675" y="534320"/>
            <a:ext cx="6877119" cy="640080"/>
          </a:xfrm>
        </p:spPr>
        <p:txBody>
          <a:bodyPr/>
          <a:lstStyle/>
          <a:p>
            <a:r>
              <a:rPr lang="en-US" b="1" dirty="0" smtClean="0">
                <a:latin typeface="Times New Roman" panose="02020603050405020304" pitchFamily="18" charset="0"/>
                <a:cs typeface="Times New Roman" panose="02020603050405020304" pitchFamily="18" charset="0"/>
              </a:rPr>
              <a:t>login</a:t>
            </a:r>
            <a:endParaRPr lang="en-US" b="1" dirty="0">
              <a:latin typeface="Times New Roman" panose="02020603050405020304" pitchFamily="18" charset="0"/>
              <a:cs typeface="Times New Roman" panose="02020603050405020304" pitchFamily="18" charset="0"/>
            </a:endParaRPr>
          </a:p>
        </p:txBody>
      </p:sp>
      <p:pic>
        <p:nvPicPr>
          <p:cNvPr id="8194" name="_x000029" descr="image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40" y="1405382"/>
            <a:ext cx="8028432" cy="412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8303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3366" y="508441"/>
            <a:ext cx="6877119" cy="640080"/>
          </a:xfrm>
        </p:spPr>
        <p:txBody>
          <a:bodyPr/>
          <a:lstStyle/>
          <a:p>
            <a:r>
              <a:rPr lang="en-US" b="1" dirty="0" smtClean="0">
                <a:latin typeface="Times New Roman" panose="02020603050405020304" pitchFamily="18" charset="0"/>
                <a:cs typeface="Times New Roman" panose="02020603050405020304" pitchFamily="18" charset="0"/>
              </a:rPr>
              <a:t>Registration</a:t>
            </a:r>
            <a:endParaRPr lang="en-US" b="1" dirty="0">
              <a:latin typeface="Times New Roman" panose="02020603050405020304" pitchFamily="18" charset="0"/>
              <a:cs typeface="Times New Roman" panose="02020603050405020304" pitchFamily="18" charset="0"/>
            </a:endParaRPr>
          </a:p>
        </p:txBody>
      </p:sp>
      <p:pic>
        <p:nvPicPr>
          <p:cNvPr id="7170" name="_x000028" descr="image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888" y="1527048"/>
            <a:ext cx="8503920" cy="390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600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1"/>
            <a:ext cx="10396882" cy="292607"/>
          </a:xfrm>
        </p:spPr>
        <p:txBody>
          <a:bodyPr>
            <a:normAutofit fontScale="90000"/>
          </a:bodyPr>
          <a:lstStyle/>
          <a:p>
            <a:r>
              <a:rPr lang="en-US" b="1" dirty="0"/>
              <a:t> </a:t>
            </a:r>
            <a:r>
              <a:rPr lang="en-US" sz="3100" dirty="0" smtClean="0">
                <a:solidFill>
                  <a:schemeClr val="tx1"/>
                </a:solidFill>
                <a:latin typeface="Times New Roman" panose="02020603050405020304" pitchFamily="18" charset="0"/>
                <a:cs typeface="Times New Roman" panose="02020603050405020304" pitchFamily="18" charset="0"/>
              </a:rPr>
              <a:t>Background of project</a:t>
            </a:r>
            <a:endParaRPr lang="en-US" sz="31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685800" y="1481328"/>
            <a:ext cx="10394707" cy="3893257"/>
          </a:xfrm>
        </p:spPr>
        <p:txBody>
          <a:bodyPr/>
          <a:lstStyle/>
          <a:p>
            <a:pPr marL="0">
              <a:lnSpc>
                <a:spcPct val="100000"/>
              </a:lnSpc>
              <a:spcBef>
                <a:spcPts val="0"/>
              </a:spcBef>
            </a:pP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Redundant</a:t>
            </a:r>
            <a:r>
              <a:rPr lang="en-US" sz="1600" spc="-25"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medicine</a:t>
            </a:r>
            <a:r>
              <a:rPr lang="en-US" sz="1600" spc="-3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donation</a:t>
            </a:r>
            <a:r>
              <a:rPr lang="en-US" sz="1600" spc="-2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project</a:t>
            </a:r>
            <a:r>
              <a:rPr lang="en-US" sz="1600" spc="-3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are</a:t>
            </a:r>
            <a:r>
              <a:rPr lang="en-US" sz="1600" spc="-3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to</a:t>
            </a:r>
            <a:r>
              <a:rPr lang="en-US" sz="1600" spc="-1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prepare</a:t>
            </a:r>
            <a:r>
              <a:rPr lang="en-US" sz="1600" spc="-2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a:t>
            </a:r>
            <a:r>
              <a:rPr lang="en-US" sz="1600" spc="-4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portal</a:t>
            </a:r>
            <a:r>
              <a:rPr lang="en-US" sz="1600" spc="27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for</a:t>
            </a:r>
            <a:r>
              <a:rPr lang="en-US" sz="1600" spc="24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a:t>
            </a:r>
            <a:r>
              <a:rPr lang="en-US" sz="1600" spc="-2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collection</a:t>
            </a:r>
            <a:r>
              <a:rPr lang="en-US" sz="1600" spc="-2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of</a:t>
            </a:r>
            <a:r>
              <a:rPr lang="en-US" sz="1600" spc="-35" dirty="0">
                <a:latin typeface="Times New Roman" panose="02020603050405020304" pitchFamily="18" charset="0"/>
                <a:cs typeface="Times New Roman" panose="02020603050405020304" pitchFamily="18" charset="0"/>
              </a:rPr>
              <a:t> </a:t>
            </a:r>
            <a:endParaRPr lang="en-US" sz="1600" spc="-35" dirty="0" smtClean="0">
              <a:latin typeface="Times New Roman" panose="02020603050405020304" pitchFamily="18" charset="0"/>
              <a:cs typeface="Times New Roman" panose="02020603050405020304" pitchFamily="18" charset="0"/>
            </a:endParaRPr>
          </a:p>
          <a:p>
            <a:pPr marL="0">
              <a:lnSpc>
                <a:spcPct val="100000"/>
              </a:lnSpc>
              <a:spcBef>
                <a:spcPts val="0"/>
              </a:spcBef>
            </a:pPr>
            <a:endParaRPr lang="en-US" sz="1600" spc="-35"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sz="1600" spc="-35"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medicine</a:t>
            </a:r>
            <a:r>
              <a:rPr lang="en-US" sz="1600" spc="-4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which  </a:t>
            </a:r>
            <a:r>
              <a:rPr lang="en-US" sz="1600" dirty="0">
                <a:latin typeface="Times New Roman" panose="02020603050405020304" pitchFamily="18" charset="0"/>
                <a:cs typeface="Times New Roman" panose="02020603050405020304" pitchFamily="18" charset="0"/>
              </a:rPr>
              <a:t>is unused </a:t>
            </a:r>
            <a:r>
              <a:rPr lang="en-US" sz="1600" spc="10" dirty="0">
                <a:latin typeface="Times New Roman" panose="02020603050405020304" pitchFamily="18" charset="0"/>
                <a:cs typeface="Times New Roman" panose="02020603050405020304" pitchFamily="18" charset="0"/>
              </a:rPr>
              <a:t>by</a:t>
            </a:r>
            <a:r>
              <a:rPr lang="en-US" sz="1600" spc="-3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patient</a:t>
            </a:r>
            <a:r>
              <a:rPr lang="en-US" sz="1600" spc="-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who recovers completely</a:t>
            </a:r>
            <a:r>
              <a:rPr lang="en-US" sz="1600" dirty="0" smtClean="0">
                <a:latin typeface="Times New Roman" panose="02020603050405020304" pitchFamily="18" charset="0"/>
                <a:cs typeface="Times New Roman" panose="02020603050405020304" pitchFamily="18" charset="0"/>
              </a:rPr>
              <a:t>.</a:t>
            </a:r>
          </a:p>
          <a:p>
            <a:pPr marL="0">
              <a:lnSpc>
                <a:spcPct val="100000"/>
              </a:lnSpc>
              <a:spcBef>
                <a:spcPts val="0"/>
              </a:spcBef>
            </a:pP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0">
              <a:lnSpc>
                <a:spcPct val="100000"/>
              </a:lnSpc>
              <a:spcBef>
                <a:spcPts val="0"/>
              </a:spcBef>
            </a:pPr>
            <a:r>
              <a:rPr lang="en-US" sz="1600" dirty="0">
                <a:latin typeface="Times New Roman" panose="02020603050405020304" pitchFamily="18" charset="0"/>
                <a:cs typeface="Times New Roman" panose="02020603050405020304" pitchFamily="18" charset="0"/>
              </a:rPr>
              <a:t>This</a:t>
            </a:r>
            <a:r>
              <a:rPr lang="en-US" sz="1600" spc="13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drug</a:t>
            </a:r>
            <a:r>
              <a:rPr lang="en-US" sz="1600" spc="12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donation</a:t>
            </a:r>
            <a:r>
              <a:rPr lang="en-US" sz="1600" spc="13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system</a:t>
            </a:r>
            <a:r>
              <a:rPr lang="en-US" sz="1600" spc="12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helps</a:t>
            </a:r>
            <a:r>
              <a:rPr lang="en-US" sz="1600" spc="13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a:t>
            </a:r>
            <a:r>
              <a:rPr lang="en-US" sz="1600" spc="13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user</a:t>
            </a:r>
            <a:r>
              <a:rPr lang="en-US" sz="1600" spc="12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to</a:t>
            </a:r>
            <a:r>
              <a:rPr lang="en-US" sz="1600" spc="14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donate</a:t>
            </a:r>
            <a:r>
              <a:rPr lang="en-US" sz="1600" spc="11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unused</a:t>
            </a:r>
            <a:r>
              <a:rPr lang="en-US" sz="1600" spc="13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medicines</a:t>
            </a:r>
            <a:r>
              <a:rPr lang="en-US" sz="1600" spc="13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to</a:t>
            </a:r>
            <a:r>
              <a:rPr lang="en-US" sz="1600" spc="14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Health</a:t>
            </a:r>
            <a:r>
              <a:rPr lang="en-US" sz="1600" spc="145" dirty="0">
                <a:latin typeface="Times New Roman" panose="02020603050405020304" pitchFamily="18" charset="0"/>
                <a:cs typeface="Times New Roman" panose="02020603050405020304" pitchFamily="18" charset="0"/>
              </a:rPr>
              <a:t> </a:t>
            </a:r>
            <a:endParaRPr lang="en-US" sz="1600" spc="145" dirty="0" smtClean="0">
              <a:latin typeface="Times New Roman" panose="02020603050405020304" pitchFamily="18" charset="0"/>
              <a:cs typeface="Times New Roman" panose="02020603050405020304" pitchFamily="18" charset="0"/>
            </a:endParaRPr>
          </a:p>
          <a:p>
            <a:pPr marL="0">
              <a:lnSpc>
                <a:spcPct val="100000"/>
              </a:lnSpc>
              <a:spcBef>
                <a:spcPts val="0"/>
              </a:spcBef>
            </a:pPr>
            <a:endParaRPr lang="en-US" sz="1600" spc="145"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sz="1600" spc="145"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organization</a:t>
            </a:r>
            <a:r>
              <a:rPr lang="en-US" sz="1600" spc="13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/NGO.</a:t>
            </a:r>
          </a:p>
          <a:p>
            <a:pPr marL="0">
              <a:lnSpc>
                <a:spcPct val="100000"/>
              </a:lnSpc>
              <a:spcBef>
                <a:spcPts val="0"/>
              </a:spcBef>
            </a:pP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0">
              <a:lnSpc>
                <a:spcPct val="100000"/>
              </a:lnSpc>
              <a:spcBef>
                <a:spcPts val="0"/>
              </a:spcBef>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Organization /NGO can help needy poor people by that donated medicine. In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this</a:t>
            </a:r>
          </a:p>
          <a:p>
            <a:pPr marL="0">
              <a:lnSpc>
                <a:spcPct val="100000"/>
              </a:lnSpc>
              <a:spcBef>
                <a:spcPts val="0"/>
              </a:spcBef>
            </a:pP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      medicine donation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System</a:t>
            </a:r>
          </a:p>
          <a:p>
            <a:pPr marL="0" indent="0">
              <a:lnSpc>
                <a:spcPts val="1325"/>
              </a:lnSpc>
              <a:spcBef>
                <a:spcPts val="0"/>
              </a:spcBef>
              <a:buNone/>
            </a:pP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0">
              <a:lnSpc>
                <a:spcPts val="1325"/>
              </a:lnSpc>
              <a:spcBef>
                <a:spcPts val="0"/>
              </a:spcBef>
            </a:pP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576045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5562" y="448056"/>
            <a:ext cx="6877119" cy="640080"/>
          </a:xfrm>
        </p:spPr>
        <p:txBody>
          <a:bodyPr/>
          <a:lstStyle/>
          <a:p>
            <a:r>
              <a:rPr lang="en-US" b="1" dirty="0" smtClean="0">
                <a:latin typeface="Times New Roman" panose="02020603050405020304" pitchFamily="18" charset="0"/>
                <a:cs typeface="Times New Roman" panose="02020603050405020304" pitchFamily="18" charset="0"/>
              </a:rPr>
              <a:t>Donate medicine</a:t>
            </a:r>
            <a:endParaRPr lang="en-US" b="1" dirty="0">
              <a:latin typeface="Times New Roman" panose="02020603050405020304" pitchFamily="18" charset="0"/>
              <a:cs typeface="Times New Roman" panose="02020603050405020304" pitchFamily="18" charset="0"/>
            </a:endParaRPr>
          </a:p>
        </p:txBody>
      </p:sp>
      <p:pic>
        <p:nvPicPr>
          <p:cNvPr id="9218" name="_x000030" descr="image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064" y="1771142"/>
            <a:ext cx="8174736" cy="299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6648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3856" y="413550"/>
            <a:ext cx="6877119" cy="640080"/>
          </a:xfrm>
        </p:spPr>
        <p:txBody>
          <a:bodyPr/>
          <a:lstStyle/>
          <a:p>
            <a:r>
              <a:rPr lang="en-US" b="1" dirty="0" smtClean="0">
                <a:latin typeface="Times New Roman" panose="02020603050405020304" pitchFamily="18" charset="0"/>
                <a:cs typeface="Times New Roman" panose="02020603050405020304" pitchFamily="18" charset="0"/>
              </a:rPr>
              <a:t>Donation history check</a:t>
            </a:r>
            <a:endParaRPr lang="en-US" b="1" dirty="0">
              <a:latin typeface="Times New Roman" panose="02020603050405020304" pitchFamily="18" charset="0"/>
              <a:cs typeface="Times New Roman" panose="02020603050405020304" pitchFamily="18" charset="0"/>
            </a:endParaRPr>
          </a:p>
        </p:txBody>
      </p:sp>
      <p:pic>
        <p:nvPicPr>
          <p:cNvPr id="10242" name="_x000032" descr="image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744" y="1588262"/>
            <a:ext cx="8951976" cy="3669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3056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5176" y="448056"/>
            <a:ext cx="6877119" cy="640080"/>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Medicine Donation to Organization</a:t>
            </a:r>
            <a:endParaRPr lang="en-US" b="1" dirty="0">
              <a:latin typeface="Times New Roman" panose="02020603050405020304" pitchFamily="18" charset="0"/>
              <a:cs typeface="Times New Roman" panose="02020603050405020304" pitchFamily="18" charset="0"/>
            </a:endParaRPr>
          </a:p>
        </p:txBody>
      </p:sp>
      <p:pic>
        <p:nvPicPr>
          <p:cNvPr id="11266" name="_x000033" descr="image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024" y="1557655"/>
            <a:ext cx="7351776" cy="404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6576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8143" y="404924"/>
            <a:ext cx="6877119" cy="640080"/>
          </a:xfrm>
        </p:spPr>
        <p:txBody>
          <a:bodyPr/>
          <a:lstStyle/>
          <a:p>
            <a:r>
              <a:rPr lang="en-US" b="1" dirty="0" smtClean="0">
                <a:latin typeface="Times New Roman" panose="02020603050405020304" pitchFamily="18" charset="0"/>
                <a:cs typeface="Times New Roman" panose="02020603050405020304" pitchFamily="18" charset="0"/>
              </a:rPr>
              <a:t>Assign executive</a:t>
            </a:r>
            <a:endParaRPr lang="en-US" b="1" dirty="0">
              <a:latin typeface="Times New Roman" panose="02020603050405020304" pitchFamily="18" charset="0"/>
              <a:cs typeface="Times New Roman" panose="02020603050405020304" pitchFamily="18" charset="0"/>
            </a:endParaRPr>
          </a:p>
        </p:txBody>
      </p:sp>
      <p:pic>
        <p:nvPicPr>
          <p:cNvPr id="12290" name="_x000034" descr="image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792" y="1513522"/>
            <a:ext cx="7754112" cy="379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0932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1607" y="508440"/>
            <a:ext cx="6877119" cy="640080"/>
          </a:xfrm>
        </p:spPr>
        <p:txBody>
          <a:bodyPr/>
          <a:lstStyle/>
          <a:p>
            <a:r>
              <a:rPr lang="en-US" b="1" dirty="0" smtClean="0">
                <a:latin typeface="Times New Roman" panose="02020603050405020304" pitchFamily="18" charset="0"/>
                <a:cs typeface="Times New Roman" panose="02020603050405020304" pitchFamily="18" charset="0"/>
              </a:rPr>
              <a:t>Transaction</a:t>
            </a:r>
            <a:endParaRPr lang="en-US" b="1" dirty="0">
              <a:latin typeface="Times New Roman" panose="02020603050405020304" pitchFamily="18" charset="0"/>
              <a:cs typeface="Times New Roman" panose="02020603050405020304" pitchFamily="18" charset="0"/>
            </a:endParaRPr>
          </a:p>
        </p:txBody>
      </p:sp>
      <p:pic>
        <p:nvPicPr>
          <p:cNvPr id="13314" name="_x000035" descr="image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232" y="1612518"/>
            <a:ext cx="7726680" cy="3819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7823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0068" y="534320"/>
            <a:ext cx="6877119" cy="640080"/>
          </a:xfrm>
        </p:spPr>
        <p:txBody>
          <a:bodyPr/>
          <a:lstStyle/>
          <a:p>
            <a:r>
              <a:rPr lang="en-US" b="1" dirty="0" smtClean="0">
                <a:latin typeface="Times New Roman" panose="02020603050405020304" pitchFamily="18" charset="0"/>
                <a:cs typeface="Times New Roman" panose="02020603050405020304" pitchFamily="18" charset="0"/>
              </a:rPr>
              <a:t>Managements</a:t>
            </a:r>
            <a:endParaRPr lang="en-US" b="1" dirty="0">
              <a:latin typeface="Times New Roman" panose="02020603050405020304" pitchFamily="18" charset="0"/>
              <a:cs typeface="Times New Roman" panose="02020603050405020304" pitchFamily="18" charset="0"/>
            </a:endParaRPr>
          </a:p>
        </p:txBody>
      </p:sp>
      <p:pic>
        <p:nvPicPr>
          <p:cNvPr id="14338" name="_x000036" descr="image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240" y="1742123"/>
            <a:ext cx="785469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21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509" y="439430"/>
            <a:ext cx="6877119" cy="640080"/>
          </a:xfrm>
        </p:spPr>
        <p:txBody>
          <a:bodyPr/>
          <a:lstStyle/>
          <a:p>
            <a:r>
              <a:rPr lang="en-US" b="1" dirty="0" smtClean="0">
                <a:latin typeface="Times New Roman" panose="02020603050405020304" pitchFamily="18" charset="0"/>
                <a:cs typeface="Times New Roman" panose="02020603050405020304" pitchFamily="18" charset="0"/>
              </a:rPr>
              <a:t>Give Feedback</a:t>
            </a:r>
            <a:endParaRPr lang="en-US" b="1" dirty="0">
              <a:latin typeface="Times New Roman" panose="02020603050405020304" pitchFamily="18" charset="0"/>
              <a:cs typeface="Times New Roman" panose="02020603050405020304" pitchFamily="18" charset="0"/>
            </a:endParaRPr>
          </a:p>
        </p:txBody>
      </p:sp>
      <p:pic>
        <p:nvPicPr>
          <p:cNvPr id="15362" name="_x000038" descr="image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192" y="1685671"/>
            <a:ext cx="7159752" cy="327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998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848" y="499815"/>
            <a:ext cx="6877119" cy="640080"/>
          </a:xfrm>
        </p:spPr>
        <p:txBody>
          <a:bodyPr/>
          <a:lstStyle/>
          <a:p>
            <a:r>
              <a:rPr lang="en-US" b="1" dirty="0" smtClean="0">
                <a:latin typeface="Times New Roman" panose="02020603050405020304" pitchFamily="18" charset="0"/>
                <a:cs typeface="Times New Roman" panose="02020603050405020304" pitchFamily="18" charset="0"/>
              </a:rPr>
              <a:t>See feedback</a:t>
            </a:r>
            <a:endParaRPr lang="en-US" b="1" dirty="0">
              <a:latin typeface="Times New Roman" panose="02020603050405020304" pitchFamily="18" charset="0"/>
              <a:cs typeface="Times New Roman" panose="02020603050405020304" pitchFamily="18" charset="0"/>
            </a:endParaRPr>
          </a:p>
        </p:txBody>
      </p:sp>
      <p:pic>
        <p:nvPicPr>
          <p:cNvPr id="16386" name="_x000031" descr="image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0864" y="1441958"/>
            <a:ext cx="6675120" cy="421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869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5614" y="413551"/>
            <a:ext cx="6877119" cy="640080"/>
          </a:xfrm>
        </p:spPr>
        <p:txBody>
          <a:bodyPr/>
          <a:lstStyle/>
          <a:p>
            <a:r>
              <a:rPr lang="en-US" b="1" dirty="0">
                <a:latin typeface="Times New Roman" panose="02020603050405020304" pitchFamily="18" charset="0"/>
                <a:cs typeface="Times New Roman" panose="02020603050405020304" pitchFamily="18" charset="0"/>
              </a:rPr>
              <a:t>Technology Used</a:t>
            </a:r>
          </a:p>
        </p:txBody>
      </p:sp>
      <p:sp>
        <p:nvSpPr>
          <p:cNvPr id="3" name="Content Placeholder 2"/>
          <p:cNvSpPr>
            <a:spLocks noGrp="1"/>
          </p:cNvSpPr>
          <p:nvPr>
            <p:ph sz="quarter" idx="10"/>
          </p:nvPr>
        </p:nvSpPr>
        <p:spPr>
          <a:xfrm>
            <a:off x="539496" y="1435608"/>
            <a:ext cx="9562036" cy="4930686"/>
          </a:xfrm>
        </p:spPr>
        <p:txBody>
          <a:bodyPr>
            <a:normAutofit/>
          </a:bodyPr>
          <a:lstStyle/>
          <a:p>
            <a:pPr>
              <a:buFont typeface="Wingdings" panose="05000000000000000000" pitchFamily="2" charset="2"/>
              <a:buChar char="q"/>
            </a:pPr>
            <a:r>
              <a:rPr lang="en-US" sz="2600" dirty="0" smtClean="0">
                <a:latin typeface="Times New Roman" panose="02020603050405020304" pitchFamily="18" charset="0"/>
                <a:cs typeface="Times New Roman" panose="02020603050405020304" pitchFamily="18" charset="0"/>
              </a:rPr>
              <a:t>Framework – Dot net core </a:t>
            </a:r>
            <a:r>
              <a:rPr lang="en-US" sz="2600" dirty="0" err="1" smtClean="0">
                <a:latin typeface="Times New Roman" panose="02020603050405020304" pitchFamily="18" charset="0"/>
                <a:cs typeface="Times New Roman" panose="02020603050405020304" pitchFamily="18" charset="0"/>
              </a:rPr>
              <a:t>mvc</a:t>
            </a:r>
            <a:endParaRPr lang="en-US" sz="2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600" dirty="0">
                <a:latin typeface="Times New Roman" panose="02020603050405020304" pitchFamily="18" charset="0"/>
                <a:cs typeface="Times New Roman" panose="02020603050405020304" pitchFamily="18" charset="0"/>
              </a:rPr>
              <a:t> Database </a:t>
            </a:r>
            <a:r>
              <a:rPr lang="en-US" sz="2600" dirty="0" smtClean="0">
                <a:latin typeface="Times New Roman" panose="02020603050405020304" pitchFamily="18" charset="0"/>
                <a:cs typeface="Times New Roman" panose="02020603050405020304" pitchFamily="18" charset="0"/>
              </a:rPr>
              <a:t>– Microsoft SQL server</a:t>
            </a:r>
            <a:endParaRPr lang="en-US" sz="2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600" dirty="0">
                <a:latin typeface="Times New Roman" panose="02020603050405020304" pitchFamily="18" charset="0"/>
                <a:cs typeface="Times New Roman" panose="02020603050405020304" pitchFamily="18" charset="0"/>
              </a:rPr>
              <a:t> Server  – </a:t>
            </a:r>
            <a:r>
              <a:rPr lang="en-US" sz="2600" dirty="0" smtClean="0">
                <a:latin typeface="Times New Roman" panose="02020603050405020304" pitchFamily="18" charset="0"/>
                <a:cs typeface="Times New Roman" panose="02020603050405020304" pitchFamily="18" charset="0"/>
              </a:rPr>
              <a:t>Local host</a:t>
            </a:r>
          </a:p>
          <a:p>
            <a:pPr>
              <a:buFont typeface="Wingdings" panose="05000000000000000000" pitchFamily="2" charset="2"/>
              <a:buChar char="q"/>
            </a:pPr>
            <a:r>
              <a:rPr lang="en-US" sz="2600" dirty="0" smtClean="0">
                <a:latin typeface="Times New Roman" panose="02020603050405020304" pitchFamily="18" charset="0"/>
                <a:cs typeface="Times New Roman" panose="02020603050405020304" pitchFamily="18" charset="0"/>
              </a:rPr>
              <a:t> Editor – Visual Studio</a:t>
            </a:r>
          </a:p>
          <a:p>
            <a:pPr>
              <a:buFont typeface="Wingdings" panose="05000000000000000000" pitchFamily="2" charset="2"/>
              <a:buChar char="q"/>
            </a:pPr>
            <a:r>
              <a:rPr lang="en-US" sz="2600" dirty="0" smtClean="0">
                <a:latin typeface="Times New Roman" panose="02020603050405020304" pitchFamily="18" charset="0"/>
                <a:cs typeface="Times New Roman" panose="02020603050405020304" pitchFamily="18" charset="0"/>
              </a:rPr>
              <a:t> Front </a:t>
            </a:r>
            <a:r>
              <a:rPr lang="en-US" sz="2600" dirty="0">
                <a:latin typeface="Times New Roman" panose="02020603050405020304" pitchFamily="18" charset="0"/>
                <a:cs typeface="Times New Roman" panose="02020603050405020304" pitchFamily="18" charset="0"/>
              </a:rPr>
              <a:t>End – HTML, CSS, </a:t>
            </a:r>
            <a:r>
              <a:rPr lang="en-US" sz="2600" dirty="0" smtClean="0">
                <a:latin typeface="Times New Roman" panose="02020603050405020304" pitchFamily="18" charset="0"/>
                <a:cs typeface="Times New Roman" panose="02020603050405020304" pitchFamily="18" charset="0"/>
              </a:rPr>
              <a:t>JS, </a:t>
            </a:r>
            <a:r>
              <a:rPr lang="en-US" sz="2600" dirty="0" err="1" smtClean="0">
                <a:latin typeface="Times New Roman" panose="02020603050405020304" pitchFamily="18" charset="0"/>
                <a:cs typeface="Times New Roman" panose="02020603050405020304" pitchFamily="18" charset="0"/>
              </a:rPr>
              <a:t>Bootsrap</a:t>
            </a:r>
            <a:endParaRPr lang="en-US" sz="2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600" dirty="0" smtClean="0">
                <a:latin typeface="Times New Roman" panose="02020603050405020304" pitchFamily="18" charset="0"/>
                <a:cs typeface="Times New Roman" panose="02020603050405020304" pitchFamily="18" charset="0"/>
              </a:rPr>
              <a:t>Back End </a:t>
            </a:r>
            <a:r>
              <a:rPr lang="en-US" sz="2600" dirty="0">
                <a:latin typeface="Times New Roman" panose="02020603050405020304" pitchFamily="18" charset="0"/>
                <a:cs typeface="Times New Roman" panose="02020603050405020304" pitchFamily="18" charset="0"/>
              </a:rPr>
              <a:t> – </a:t>
            </a:r>
            <a:r>
              <a:rPr lang="en-US" sz="2600" dirty="0" smtClean="0">
                <a:latin typeface="Times New Roman" panose="02020603050405020304" pitchFamily="18" charset="0"/>
                <a:cs typeface="Times New Roman" panose="02020603050405020304" pitchFamily="18" charset="0"/>
              </a:rPr>
              <a:t>C#</a:t>
            </a:r>
            <a:endParaRPr lang="en-US" sz="2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600" dirty="0">
                <a:latin typeface="Times New Roman" panose="02020603050405020304" pitchFamily="18" charset="0"/>
                <a:cs typeface="Times New Roman" panose="02020603050405020304" pitchFamily="18" charset="0"/>
              </a:rPr>
              <a:t> OS – Windows </a:t>
            </a:r>
            <a:r>
              <a:rPr lang="en-US" sz="2600" dirty="0" smtClean="0">
                <a:latin typeface="Times New Roman" panose="02020603050405020304" pitchFamily="18" charset="0"/>
                <a:cs typeface="Times New Roman" panose="02020603050405020304" pitchFamily="18" charset="0"/>
              </a:rPr>
              <a:t>10</a:t>
            </a:r>
          </a:p>
          <a:p>
            <a:pPr>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59717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1720" y="448056"/>
            <a:ext cx="7900416" cy="640080"/>
          </a:xfrm>
        </p:spPr>
        <p:txBody>
          <a:bodyPr/>
          <a:lstStyle/>
          <a:p>
            <a:r>
              <a:rPr lang="en-US" dirty="0" smtClean="0">
                <a:latin typeface="Times New Roman" panose="02020603050405020304" pitchFamily="18" charset="0"/>
                <a:cs typeface="Times New Roman" panose="02020603050405020304" pitchFamily="18" charset="0"/>
              </a:rPr>
              <a:t>Entity Relationship diagram</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62" y="1349273"/>
            <a:ext cx="7956738" cy="4289179"/>
          </a:xfrm>
          <a:prstGeom prst="rect">
            <a:avLst/>
          </a:prstGeom>
        </p:spPr>
      </p:pic>
    </p:spTree>
    <p:extLst>
      <p:ext uri="{BB962C8B-B14F-4D97-AF65-F5344CB8AC3E}">
        <p14:creationId xmlns:p14="http://schemas.microsoft.com/office/powerpoint/2010/main" val="882307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143" y="685801"/>
            <a:ext cx="7644539" cy="475488"/>
          </a:xfrm>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sz="quarter" idx="13"/>
          </p:nvPr>
        </p:nvSpPr>
        <p:spPr>
          <a:xfrm>
            <a:off x="685800" y="1161288"/>
            <a:ext cx="10394707" cy="3264407"/>
          </a:xfrm>
        </p:spPr>
        <p:txBody>
          <a:bodyPr>
            <a:normAutofit/>
          </a:bodyPr>
          <a:lstStyle/>
          <a:p>
            <a:pPr marL="0" indent="0">
              <a:buNone/>
            </a:pPr>
            <a:r>
              <a:rPr lang="en-US" sz="1600" cap="none" dirty="0">
                <a:latin typeface="Times New Roman" panose="02020603050405020304" pitchFamily="18" charset="0"/>
                <a:cs typeface="Times New Roman" panose="02020603050405020304" pitchFamily="18" charset="0"/>
              </a:rPr>
              <a:t>R</a:t>
            </a:r>
            <a:r>
              <a:rPr lang="en-US" sz="1600" cap="none" dirty="0" smtClean="0">
                <a:latin typeface="Times New Roman" panose="02020603050405020304" pitchFamily="18" charset="0"/>
                <a:cs typeface="Times New Roman" panose="02020603050405020304" pitchFamily="18" charset="0"/>
              </a:rPr>
              <a:t>edundant medicine donation portal system is a web-based application .The aim and objective of this medicine donation project are to prepare a portal for the collection of unused medicine for further utilization by a needy person. This website donor  can registration for being a Donor , then after login he can donate medicine. Health Organizer  can collecting the medicine </a:t>
            </a:r>
            <a:r>
              <a:rPr lang="en-US" sz="1600" cap="none" dirty="0" err="1" smtClean="0">
                <a:latin typeface="Times New Roman" panose="02020603050405020304" pitchFamily="18" charset="0"/>
                <a:cs typeface="Times New Roman" panose="02020603050405020304" pitchFamily="18" charset="0"/>
              </a:rPr>
              <a:t>whice</a:t>
            </a:r>
            <a:r>
              <a:rPr lang="en-US" sz="1600" cap="none" dirty="0" smtClean="0">
                <a:latin typeface="Times New Roman" panose="02020603050405020304" pitchFamily="18" charset="0"/>
                <a:cs typeface="Times New Roman" panose="02020603050405020304" pitchFamily="18" charset="0"/>
              </a:rPr>
              <a:t> donor donate them. Organizer and Donor both can give feedback about this system .Admin can manage all member and see all feedback and transaction of donating. This project will help them a lot.</a:t>
            </a:r>
            <a:endParaRPr lang="en-US" sz="16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15434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7891273" cy="640080"/>
          </a:xfrm>
        </p:spPr>
        <p:txBody>
          <a:bodyPr/>
          <a:lstStyle/>
          <a:p>
            <a:r>
              <a:rPr lang="en-US" dirty="0" smtClean="0"/>
              <a:t>                                               </a:t>
            </a:r>
            <a:r>
              <a:rPr lang="en-US" dirty="0" smtClean="0">
                <a:latin typeface="Times New Roman" panose="02020603050405020304" pitchFamily="18" charset="0"/>
                <a:cs typeface="Times New Roman" panose="02020603050405020304" pitchFamily="18" charset="0"/>
              </a:rPr>
              <a:t>User Manual Home page</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24128" y="1216152"/>
            <a:ext cx="10286560" cy="5321808"/>
          </a:xfrm>
          <a:prstGeom prst="rect">
            <a:avLst/>
          </a:prstGeom>
        </p:spPr>
      </p:pic>
    </p:spTree>
    <p:extLst>
      <p:ext uri="{BB962C8B-B14F-4D97-AF65-F5344CB8AC3E}">
        <p14:creationId xmlns:p14="http://schemas.microsoft.com/office/powerpoint/2010/main" val="18847830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3864" y="448056"/>
            <a:ext cx="3914462" cy="512064"/>
          </a:xfrm>
        </p:spPr>
        <p:txBody>
          <a:bodyPr/>
          <a:lstStyle/>
          <a:p>
            <a:r>
              <a:rPr lang="en-US" dirty="0" smtClean="0">
                <a:latin typeface="Times New Roman" panose="02020603050405020304" pitchFamily="18" charset="0"/>
                <a:cs typeface="Times New Roman" panose="02020603050405020304" pitchFamily="18" charset="0"/>
              </a:rPr>
              <a:t>Log in Manual</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579127" y="1316736"/>
            <a:ext cx="9278854" cy="5130184"/>
          </a:xfrm>
          <a:prstGeom prst="rect">
            <a:avLst/>
          </a:prstGeom>
        </p:spPr>
      </p:pic>
    </p:spTree>
    <p:extLst>
      <p:ext uri="{BB962C8B-B14F-4D97-AF65-F5344CB8AC3E}">
        <p14:creationId xmlns:p14="http://schemas.microsoft.com/office/powerpoint/2010/main" val="28996364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2192" y="448056"/>
            <a:ext cx="3576134" cy="640080"/>
          </a:xfrm>
        </p:spPr>
        <p:txBody>
          <a:bodyPr/>
          <a:lstStyle/>
          <a:p>
            <a:r>
              <a:rPr lang="en-US" dirty="0" smtClean="0">
                <a:latin typeface="Times New Roman" panose="02020603050405020304" pitchFamily="18" charset="0"/>
                <a:cs typeface="Times New Roman" panose="02020603050405020304" pitchFamily="18" charset="0"/>
              </a:rPr>
              <a:t>Registration</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664716" y="1280159"/>
            <a:ext cx="8365876" cy="5174035"/>
          </a:xfrm>
          <a:prstGeom prst="rect">
            <a:avLst/>
          </a:prstGeom>
        </p:spPr>
      </p:pic>
    </p:spTree>
    <p:extLst>
      <p:ext uri="{BB962C8B-B14F-4D97-AF65-F5344CB8AC3E}">
        <p14:creationId xmlns:p14="http://schemas.microsoft.com/office/powerpoint/2010/main" val="22215993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3280" y="448056"/>
            <a:ext cx="4015046" cy="640080"/>
          </a:xfrm>
        </p:spPr>
        <p:txBody>
          <a:bodyPr/>
          <a:lstStyle/>
          <a:p>
            <a:r>
              <a:rPr lang="en-US" dirty="0" smtClean="0">
                <a:latin typeface="Times New Roman" panose="02020603050405020304" pitchFamily="18" charset="0"/>
                <a:cs typeface="Times New Roman" panose="02020603050405020304" pitchFamily="18" charset="0"/>
              </a:rPr>
              <a:t>Donor Dashboard</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13822" y="1244055"/>
            <a:ext cx="10822837" cy="5263888"/>
          </a:xfrm>
          <a:prstGeom prst="rect">
            <a:avLst/>
          </a:prstGeom>
        </p:spPr>
      </p:pic>
    </p:spTree>
    <p:extLst>
      <p:ext uri="{BB962C8B-B14F-4D97-AF65-F5344CB8AC3E}">
        <p14:creationId xmlns:p14="http://schemas.microsoft.com/office/powerpoint/2010/main" val="4115292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0" y="448056"/>
            <a:ext cx="3832166" cy="640080"/>
          </a:xfrm>
        </p:spPr>
        <p:txBody>
          <a:bodyPr/>
          <a:lstStyle/>
          <a:p>
            <a:r>
              <a:rPr lang="en-US" dirty="0" smtClean="0">
                <a:latin typeface="Times New Roman" panose="02020603050405020304" pitchFamily="18" charset="0"/>
                <a:cs typeface="Times New Roman" panose="02020603050405020304" pitchFamily="18" charset="0"/>
              </a:rPr>
              <a:t>Donation History</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28367" y="1262301"/>
            <a:ext cx="11276029" cy="5216368"/>
          </a:xfrm>
          <a:prstGeom prst="rect">
            <a:avLst/>
          </a:prstGeom>
        </p:spPr>
      </p:pic>
    </p:spTree>
    <p:extLst>
      <p:ext uri="{BB962C8B-B14F-4D97-AF65-F5344CB8AC3E}">
        <p14:creationId xmlns:p14="http://schemas.microsoft.com/office/powerpoint/2010/main" val="2103868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288" y="448056"/>
            <a:ext cx="3951038" cy="640080"/>
          </a:xfrm>
        </p:spPr>
        <p:txBody>
          <a:bodyPr/>
          <a:lstStyle/>
          <a:p>
            <a:r>
              <a:rPr lang="en-US" dirty="0" smtClean="0">
                <a:latin typeface="Times New Roman" panose="02020603050405020304" pitchFamily="18" charset="0"/>
                <a:cs typeface="Times New Roman" panose="02020603050405020304" pitchFamily="18" charset="0"/>
              </a:rPr>
              <a:t>Donate medicine</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219875" y="1279422"/>
            <a:ext cx="8991618" cy="5426713"/>
          </a:xfrm>
          <a:prstGeom prst="rect">
            <a:avLst/>
          </a:prstGeom>
        </p:spPr>
      </p:pic>
    </p:spTree>
    <p:extLst>
      <p:ext uri="{BB962C8B-B14F-4D97-AF65-F5344CB8AC3E}">
        <p14:creationId xmlns:p14="http://schemas.microsoft.com/office/powerpoint/2010/main" val="3402911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624" y="448056"/>
            <a:ext cx="4691702" cy="640080"/>
          </a:xfrm>
        </p:spPr>
        <p:txBody>
          <a:bodyPr/>
          <a:lstStyle/>
          <a:p>
            <a:r>
              <a:rPr lang="en-US" dirty="0" smtClean="0">
                <a:latin typeface="Times New Roman" panose="02020603050405020304" pitchFamily="18" charset="0"/>
                <a:cs typeface="Times New Roman" panose="02020603050405020304" pitchFamily="18" charset="0"/>
              </a:rPr>
              <a:t>Edit donation data</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442302" y="1233857"/>
            <a:ext cx="9869864" cy="5217759"/>
          </a:xfrm>
          <a:prstGeom prst="rect">
            <a:avLst/>
          </a:prstGeom>
        </p:spPr>
      </p:pic>
    </p:spTree>
    <p:extLst>
      <p:ext uri="{BB962C8B-B14F-4D97-AF65-F5344CB8AC3E}">
        <p14:creationId xmlns:p14="http://schemas.microsoft.com/office/powerpoint/2010/main" val="2012082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2304" y="448056"/>
            <a:ext cx="7735824" cy="640080"/>
          </a:xfrm>
        </p:spPr>
        <p:txBody>
          <a:bodyPr/>
          <a:lstStyle/>
          <a:p>
            <a:r>
              <a:rPr lang="en-US" dirty="0" smtClean="0">
                <a:latin typeface="Times New Roman" panose="02020603050405020304" pitchFamily="18" charset="0"/>
                <a:cs typeface="Times New Roman" panose="02020603050405020304" pitchFamily="18" charset="0"/>
              </a:rPr>
              <a:t>Delete of one donation history</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60827" y="1217466"/>
            <a:ext cx="10532597" cy="5444867"/>
          </a:xfrm>
          <a:prstGeom prst="rect">
            <a:avLst/>
          </a:prstGeom>
        </p:spPr>
      </p:pic>
    </p:spTree>
    <p:extLst>
      <p:ext uri="{BB962C8B-B14F-4D97-AF65-F5344CB8AC3E}">
        <p14:creationId xmlns:p14="http://schemas.microsoft.com/office/powerpoint/2010/main" val="378458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9896" y="448056"/>
            <a:ext cx="4846320" cy="640080"/>
          </a:xfrm>
        </p:spPr>
        <p:txBody>
          <a:bodyPr>
            <a:normAutofit fontScale="90000"/>
          </a:bodyPr>
          <a:lstStyle/>
          <a:p>
            <a:r>
              <a:rPr lang="en-US" dirty="0" smtClean="0">
                <a:latin typeface="Times New Roman" panose="02020603050405020304" pitchFamily="18" charset="0"/>
                <a:cs typeface="Times New Roman" panose="02020603050405020304" pitchFamily="18" charset="0"/>
              </a:rPr>
              <a:t>See detail of one </a:t>
            </a:r>
            <a:r>
              <a:rPr lang="en-US" dirty="0" err="1" smtClean="0">
                <a:latin typeface="Times New Roman" panose="02020603050405020304" pitchFamily="18" charset="0"/>
                <a:cs typeface="Times New Roman" panose="02020603050405020304" pitchFamily="18" charset="0"/>
              </a:rPr>
              <a:t>dotaiion</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80325" y="1317523"/>
            <a:ext cx="8584883" cy="5050320"/>
          </a:xfrm>
          <a:prstGeom prst="rect">
            <a:avLst/>
          </a:prstGeom>
        </p:spPr>
      </p:pic>
    </p:spTree>
    <p:extLst>
      <p:ext uri="{BB962C8B-B14F-4D97-AF65-F5344CB8AC3E}">
        <p14:creationId xmlns:p14="http://schemas.microsoft.com/office/powerpoint/2010/main" val="1961873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1024" y="448056"/>
            <a:ext cx="3777302" cy="640080"/>
          </a:xfrm>
        </p:spPr>
        <p:txBody>
          <a:bodyPr/>
          <a:lstStyle/>
          <a:p>
            <a:r>
              <a:rPr lang="en-US" dirty="0" smtClean="0">
                <a:latin typeface="Times New Roman" panose="02020603050405020304" pitchFamily="18" charset="0"/>
                <a:cs typeface="Times New Roman" panose="02020603050405020304" pitchFamily="18" charset="0"/>
              </a:rPr>
              <a:t>Donor Feedback</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945436" y="1211240"/>
            <a:ext cx="9323275" cy="5185082"/>
          </a:xfrm>
          <a:prstGeom prst="rect">
            <a:avLst/>
          </a:prstGeom>
        </p:spPr>
      </p:pic>
    </p:spTree>
    <p:extLst>
      <p:ext uri="{BB962C8B-B14F-4D97-AF65-F5344CB8AC3E}">
        <p14:creationId xmlns:p14="http://schemas.microsoft.com/office/powerpoint/2010/main" val="863062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3585" y="258792"/>
            <a:ext cx="5702060" cy="810883"/>
          </a:xfrm>
        </p:spPr>
        <p:txBody>
          <a:bodyPr>
            <a:normAutofit/>
          </a:bodyPr>
          <a:lstStyle/>
          <a:p>
            <a:r>
              <a:rPr lang="en-GB" dirty="0" smtClean="0">
                <a:latin typeface="Times New Roman" panose="02020603050405020304" pitchFamily="18" charset="0"/>
                <a:cs typeface="Times New Roman" panose="02020603050405020304" pitchFamily="18" charset="0"/>
              </a:rPr>
              <a:t>Functional </a:t>
            </a:r>
            <a:r>
              <a:rPr lang="en-GB" dirty="0">
                <a:latin typeface="Times New Roman" panose="02020603050405020304" pitchFamily="18" charset="0"/>
                <a:cs typeface="Times New Roman" panose="02020603050405020304" pitchFamily="18" charset="0"/>
              </a:rPr>
              <a:t>requirement</a:t>
            </a:r>
            <a:endParaRPr lang="en-US" dirty="0"/>
          </a:p>
        </p:txBody>
      </p:sp>
      <p:sp>
        <p:nvSpPr>
          <p:cNvPr id="3" name="Content Placeholder 2"/>
          <p:cNvSpPr>
            <a:spLocks noGrp="1"/>
          </p:cNvSpPr>
          <p:nvPr>
            <p:ph sz="quarter" idx="10"/>
          </p:nvPr>
        </p:nvSpPr>
        <p:spPr>
          <a:xfrm>
            <a:off x="737904" y="2424023"/>
            <a:ext cx="6206360" cy="5003320"/>
          </a:xfrm>
        </p:spPr>
        <p:txBody>
          <a:bodyPr>
            <a:normAutofit lnSpcReduction="10000"/>
          </a:bodyPr>
          <a:lstStyle/>
          <a:p>
            <a:pPr marL="342900" indent="-342900">
              <a:lnSpc>
                <a:spcPct val="110000"/>
              </a:lnSpc>
              <a:buFont typeface="Wingdings" panose="05000000000000000000" pitchFamily="2" charset="2"/>
              <a:buChar char="q"/>
            </a:pPr>
            <a:r>
              <a:rPr lang="en-GB" sz="1800" dirty="0" smtClean="0">
                <a:latin typeface="Times New Roman" panose="02020603050405020304" pitchFamily="18" charset="0"/>
                <a:cs typeface="Times New Roman" panose="02020603050405020304" pitchFamily="18" charset="0"/>
              </a:rPr>
              <a:t>Registration                                                             </a:t>
            </a:r>
            <a:endParaRPr lang="en-GB" sz="18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Login</a:t>
            </a:r>
            <a:endParaRPr lang="en-GB" sz="18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Management</a:t>
            </a:r>
            <a:endParaRPr lang="en-GB" sz="18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Transaction</a:t>
            </a:r>
            <a:endParaRPr lang="en-GB" sz="18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r>
              <a:rPr lang="en-GB" sz="1800" dirty="0" smtClean="0">
                <a:latin typeface="Times New Roman" panose="02020603050405020304" pitchFamily="18" charset="0"/>
                <a:cs typeface="Times New Roman" panose="02020603050405020304" pitchFamily="18" charset="0"/>
              </a:rPr>
              <a:t> Donation</a:t>
            </a:r>
            <a:endParaRPr lang="en-GB" sz="18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r>
              <a:rPr lang="en-GB" sz="1800" dirty="0" smtClean="0">
                <a:latin typeface="Times New Roman" panose="02020603050405020304" pitchFamily="18" charset="0"/>
                <a:cs typeface="Times New Roman" panose="02020603050405020304" pitchFamily="18" charset="0"/>
              </a:rPr>
              <a:t> Donating History</a:t>
            </a:r>
          </a:p>
          <a:p>
            <a:pPr>
              <a:lnSpc>
                <a:spcPct val="110000"/>
              </a:lnSpc>
              <a:buFont typeface="Wingdings" panose="05000000000000000000" pitchFamily="2" charset="2"/>
              <a:buChar char="q"/>
            </a:pPr>
            <a:r>
              <a:rPr lang="en-GB" sz="1800" dirty="0" smtClean="0">
                <a:latin typeface="Times New Roman" panose="02020603050405020304" pitchFamily="18" charset="0"/>
                <a:cs typeface="Times New Roman" panose="02020603050405020304" pitchFamily="18" charset="0"/>
              </a:rPr>
              <a:t>Assign Executive</a:t>
            </a:r>
          </a:p>
          <a:p>
            <a:pPr>
              <a:lnSpc>
                <a:spcPct val="110000"/>
              </a:lnSpc>
              <a:buFont typeface="Wingdings" panose="05000000000000000000" pitchFamily="2" charset="2"/>
              <a:buChar char="q"/>
            </a:pPr>
            <a:r>
              <a:rPr lang="en-GB" sz="1800" dirty="0" smtClean="0">
                <a:latin typeface="Times New Roman" panose="02020603050405020304" pitchFamily="18" charset="0"/>
                <a:cs typeface="Times New Roman" panose="02020603050405020304" pitchFamily="18" charset="0"/>
              </a:rPr>
              <a:t>Medicine collecting status</a:t>
            </a:r>
          </a:p>
          <a:p>
            <a:pPr>
              <a:lnSpc>
                <a:spcPct val="110000"/>
              </a:lnSpc>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Block </a:t>
            </a:r>
            <a:r>
              <a:rPr lang="en-GB" sz="1800" dirty="0" smtClean="0">
                <a:latin typeface="Times New Roman" panose="02020603050405020304" pitchFamily="18" charset="0"/>
                <a:cs typeface="Times New Roman" panose="02020603050405020304" pitchFamily="18" charset="0"/>
              </a:rPr>
              <a:t>member</a:t>
            </a:r>
          </a:p>
          <a:p>
            <a:pPr>
              <a:lnSpc>
                <a:spcPct val="110000"/>
              </a:lnSpc>
              <a:buFont typeface="Wingdings" panose="05000000000000000000" pitchFamily="2" charset="2"/>
              <a:buChar char="q"/>
            </a:pPr>
            <a:r>
              <a:rPr lang="en-GB" sz="1800" dirty="0" smtClean="0">
                <a:latin typeface="Times New Roman" panose="02020603050405020304" pitchFamily="18" charset="0"/>
                <a:cs typeface="Times New Roman" panose="02020603050405020304" pitchFamily="18" charset="0"/>
              </a:rPr>
              <a:t>Check assign</a:t>
            </a:r>
          </a:p>
          <a:p>
            <a:pPr>
              <a:lnSpc>
                <a:spcPct val="110000"/>
              </a:lnSpc>
              <a:buFont typeface="Wingdings" panose="05000000000000000000" pitchFamily="2" charset="2"/>
              <a:buChar char="q"/>
            </a:pPr>
            <a:r>
              <a:rPr lang="en-US" sz="1800" dirty="0" smtClean="0">
                <a:latin typeface="Times New Roman" panose="02020603050405020304" pitchFamily="18" charset="0"/>
                <a:cs typeface="Times New Roman" panose="02020603050405020304" pitchFamily="18" charset="0"/>
              </a:rPr>
              <a:t>Feedback</a:t>
            </a:r>
          </a:p>
          <a:p>
            <a:pPr>
              <a:lnSpc>
                <a:spcPct val="11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Update</a:t>
            </a:r>
          </a:p>
          <a:p>
            <a:pPr>
              <a:lnSpc>
                <a:spcPct val="110000"/>
              </a:lnSpc>
              <a:buFont typeface="Wingdings" panose="05000000000000000000" pitchFamily="2" charset="2"/>
              <a:buChar char="q"/>
            </a:pPr>
            <a:endParaRPr lang="en-US" sz="18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endParaRPr lang="en-GB" sz="18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endParaRPr lang="en-GB" sz="1800" dirty="0" smtClean="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endParaRPr lang="en-GB" sz="1800" dirty="0" smtClean="0">
              <a:latin typeface="Times New Roman" panose="02020603050405020304" pitchFamily="18" charset="0"/>
              <a:cs typeface="Times New Roman" panose="02020603050405020304" pitchFamily="18" charset="0"/>
            </a:endParaRPr>
          </a:p>
          <a:p>
            <a:pPr>
              <a:lnSpc>
                <a:spcPct val="110000"/>
              </a:lnSpc>
            </a:pPr>
            <a:endParaRPr lang="en-GB" sz="18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799810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4952" y="448056"/>
            <a:ext cx="4353374" cy="640080"/>
          </a:xfrm>
        </p:spPr>
        <p:txBody>
          <a:bodyPr/>
          <a:lstStyle/>
          <a:p>
            <a:r>
              <a:rPr lang="en-US" dirty="0" smtClean="0">
                <a:latin typeface="Times New Roman" panose="02020603050405020304" pitchFamily="18" charset="0"/>
                <a:cs typeface="Times New Roman" panose="02020603050405020304" pitchFamily="18" charset="0"/>
              </a:rPr>
              <a:t>Organization Login</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96896" y="1088136"/>
            <a:ext cx="10713612" cy="4696220"/>
          </a:xfrm>
          <a:prstGeom prst="rect">
            <a:avLst/>
          </a:prstGeom>
        </p:spPr>
      </p:pic>
    </p:spTree>
    <p:extLst>
      <p:ext uri="{BB962C8B-B14F-4D97-AF65-F5344CB8AC3E}">
        <p14:creationId xmlns:p14="http://schemas.microsoft.com/office/powerpoint/2010/main" val="128924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9232" y="448056"/>
            <a:ext cx="5815584" cy="640080"/>
          </a:xfrm>
        </p:spPr>
        <p:txBody>
          <a:bodyPr>
            <a:normAutofit/>
          </a:bodyPr>
          <a:lstStyle/>
          <a:p>
            <a:r>
              <a:rPr lang="en-US" dirty="0" smtClean="0">
                <a:latin typeface="Times New Roman" panose="02020603050405020304" pitchFamily="18" charset="0"/>
                <a:cs typeface="Times New Roman" panose="02020603050405020304" pitchFamily="18" charset="0"/>
              </a:rPr>
              <a:t>Organization dashboard</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91969" y="1308723"/>
            <a:ext cx="10664880" cy="5301681"/>
          </a:xfrm>
          <a:prstGeom prst="rect">
            <a:avLst/>
          </a:prstGeom>
        </p:spPr>
      </p:pic>
    </p:spTree>
    <p:extLst>
      <p:ext uri="{BB962C8B-B14F-4D97-AF65-F5344CB8AC3E}">
        <p14:creationId xmlns:p14="http://schemas.microsoft.com/office/powerpoint/2010/main" val="2194114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376" y="448056"/>
            <a:ext cx="6795500" cy="640080"/>
          </a:xfrm>
        </p:spPr>
        <p:txBody>
          <a:bodyPr>
            <a:normAutofit/>
          </a:bodyPr>
          <a:lstStyle/>
          <a:p>
            <a:r>
              <a:rPr lang="en-US" dirty="0" smtClean="0">
                <a:latin typeface="Times New Roman" panose="02020603050405020304" pitchFamily="18" charset="0"/>
                <a:cs typeface="Times New Roman" panose="02020603050405020304" pitchFamily="18" charset="0"/>
              </a:rPr>
              <a:t>Regitratred of an executive</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170839" y="1364872"/>
            <a:ext cx="8633037" cy="5103436"/>
          </a:xfrm>
          <a:prstGeom prst="rect">
            <a:avLst/>
          </a:prstGeom>
        </p:spPr>
      </p:pic>
    </p:spTree>
    <p:extLst>
      <p:ext uri="{BB962C8B-B14F-4D97-AF65-F5344CB8AC3E}">
        <p14:creationId xmlns:p14="http://schemas.microsoft.com/office/powerpoint/2010/main" val="3133478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3704" y="448056"/>
            <a:ext cx="6867144" cy="640080"/>
          </a:xfrm>
        </p:spPr>
        <p:txBody>
          <a:bodyPr/>
          <a:lstStyle/>
          <a:p>
            <a:r>
              <a:rPr lang="en-US" dirty="0" smtClean="0">
                <a:latin typeface="Times New Roman" panose="02020603050405020304" pitchFamily="18" charset="0"/>
                <a:cs typeface="Times New Roman" panose="02020603050405020304" pitchFamily="18" charset="0"/>
              </a:rPr>
              <a:t>Donating medicine to Organizer</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76311" y="1264682"/>
            <a:ext cx="10058746" cy="5620750"/>
          </a:xfrm>
          <a:prstGeom prst="rect">
            <a:avLst/>
          </a:prstGeom>
        </p:spPr>
      </p:pic>
    </p:spTree>
    <p:extLst>
      <p:ext uri="{BB962C8B-B14F-4D97-AF65-F5344CB8AC3E}">
        <p14:creationId xmlns:p14="http://schemas.microsoft.com/office/powerpoint/2010/main" val="1449616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0" y="448056"/>
            <a:ext cx="7388352" cy="640080"/>
          </a:xfrm>
        </p:spPr>
        <p:txBody>
          <a:bodyPr/>
          <a:lstStyle/>
          <a:p>
            <a:r>
              <a:rPr lang="en-US" dirty="0" smtClean="0">
                <a:latin typeface="Times New Roman" panose="02020603050405020304" pitchFamily="18" charset="0"/>
                <a:cs typeface="Times New Roman" panose="02020603050405020304" pitchFamily="18" charset="0"/>
              </a:rPr>
              <a:t>Update and Assign executive</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360742" y="1261872"/>
            <a:ext cx="9319450" cy="5424487"/>
          </a:xfrm>
          <a:prstGeom prst="rect">
            <a:avLst/>
          </a:prstGeom>
        </p:spPr>
      </p:pic>
    </p:spTree>
    <p:extLst>
      <p:ext uri="{BB962C8B-B14F-4D97-AF65-F5344CB8AC3E}">
        <p14:creationId xmlns:p14="http://schemas.microsoft.com/office/powerpoint/2010/main" val="1054867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9312" y="448056"/>
            <a:ext cx="5111496" cy="640080"/>
          </a:xfrm>
        </p:spPr>
        <p:txBody>
          <a:bodyPr>
            <a:normAutofit/>
          </a:bodyPr>
          <a:lstStyle/>
          <a:p>
            <a:r>
              <a:rPr lang="en-US" dirty="0" smtClean="0">
                <a:latin typeface="Times New Roman" panose="02020603050405020304" pitchFamily="18" charset="0"/>
                <a:cs typeface="Times New Roman" panose="02020603050405020304" pitchFamily="18" charset="0"/>
              </a:rPr>
              <a:t>Executive Dashboard</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44335" y="1283446"/>
            <a:ext cx="9352394" cy="4898873"/>
          </a:xfrm>
          <a:prstGeom prst="rect">
            <a:avLst/>
          </a:prstGeom>
        </p:spPr>
      </p:pic>
    </p:spTree>
    <p:extLst>
      <p:ext uri="{BB962C8B-B14F-4D97-AF65-F5344CB8AC3E}">
        <p14:creationId xmlns:p14="http://schemas.microsoft.com/office/powerpoint/2010/main" val="2104654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40" y="448056"/>
            <a:ext cx="3192086" cy="640080"/>
          </a:xfrm>
        </p:spPr>
        <p:txBody>
          <a:bodyPr/>
          <a:lstStyle/>
          <a:p>
            <a:r>
              <a:rPr lang="en-US" dirty="0" smtClean="0">
                <a:latin typeface="Times New Roman" panose="02020603050405020304" pitchFamily="18" charset="0"/>
                <a:cs typeface="Times New Roman" panose="02020603050405020304" pitchFamily="18" charset="0"/>
              </a:rPr>
              <a:t>Check Assign</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115568" y="1389694"/>
            <a:ext cx="9610343" cy="4746722"/>
          </a:xfrm>
          <a:prstGeom prst="rect">
            <a:avLst/>
          </a:prstGeom>
        </p:spPr>
      </p:pic>
    </p:spTree>
    <p:extLst>
      <p:ext uri="{BB962C8B-B14F-4D97-AF65-F5344CB8AC3E}">
        <p14:creationId xmlns:p14="http://schemas.microsoft.com/office/powerpoint/2010/main" val="2132968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1608" y="448056"/>
            <a:ext cx="3676718" cy="640080"/>
          </a:xfrm>
        </p:spPr>
        <p:txBody>
          <a:bodyPr/>
          <a:lstStyle/>
          <a:p>
            <a:r>
              <a:rPr lang="en-US" dirty="0" smtClean="0">
                <a:latin typeface="Times New Roman" panose="02020603050405020304" pitchFamily="18" charset="0"/>
                <a:cs typeface="Times New Roman" panose="02020603050405020304" pitchFamily="18" charset="0"/>
              </a:rPr>
              <a:t>See Transaction</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71090" y="1282046"/>
            <a:ext cx="10880218" cy="5401902"/>
          </a:xfrm>
          <a:prstGeom prst="rect">
            <a:avLst/>
          </a:prstGeom>
        </p:spPr>
      </p:pic>
    </p:spTree>
    <p:extLst>
      <p:ext uri="{BB962C8B-B14F-4D97-AF65-F5344CB8AC3E}">
        <p14:creationId xmlns:p14="http://schemas.microsoft.com/office/powerpoint/2010/main" val="3541290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8264" y="448056"/>
            <a:ext cx="3000062" cy="640080"/>
          </a:xfrm>
        </p:spPr>
        <p:txBody>
          <a:bodyPr/>
          <a:lstStyle/>
          <a:p>
            <a:r>
              <a:rPr lang="en-US" dirty="0" smtClean="0">
                <a:latin typeface="Times New Roman" panose="02020603050405020304" pitchFamily="18" charset="0"/>
                <a:cs typeface="Times New Roman" panose="02020603050405020304" pitchFamily="18" charset="0"/>
              </a:rPr>
              <a:t>See Feedback</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72249" y="1243584"/>
            <a:ext cx="10888104" cy="4846320"/>
          </a:xfrm>
          <a:prstGeom prst="rect">
            <a:avLst/>
          </a:prstGeom>
        </p:spPr>
      </p:pic>
    </p:spTree>
    <p:extLst>
      <p:ext uri="{BB962C8B-B14F-4D97-AF65-F5344CB8AC3E}">
        <p14:creationId xmlns:p14="http://schemas.microsoft.com/office/powerpoint/2010/main" val="2453371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9816" y="448056"/>
            <a:ext cx="4298510" cy="640080"/>
          </a:xfrm>
        </p:spPr>
        <p:txBody>
          <a:bodyPr/>
          <a:lstStyle/>
          <a:p>
            <a:r>
              <a:rPr lang="en-US" dirty="0" smtClean="0">
                <a:latin typeface="Times New Roman" panose="02020603050405020304" pitchFamily="18" charset="0"/>
                <a:cs typeface="Times New Roman" panose="02020603050405020304" pitchFamily="18" charset="0"/>
              </a:rPr>
              <a:t>Member Manage</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58952" y="1216694"/>
            <a:ext cx="10698479" cy="5165818"/>
          </a:xfrm>
          <a:prstGeom prst="rect">
            <a:avLst/>
          </a:prstGeom>
        </p:spPr>
      </p:pic>
    </p:spTree>
    <p:extLst>
      <p:ext uri="{BB962C8B-B14F-4D97-AF65-F5344CB8AC3E}">
        <p14:creationId xmlns:p14="http://schemas.microsoft.com/office/powerpoint/2010/main" val="653970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706" y="448056"/>
            <a:ext cx="5952226" cy="640080"/>
          </a:xfrm>
        </p:spPr>
        <p:txBody>
          <a:bodyPr>
            <a:normAutofit fontScale="90000"/>
          </a:bodyPr>
          <a:lstStyle/>
          <a:p>
            <a:r>
              <a:rPr lang="en-GB" dirty="0">
                <a:latin typeface="Times New Roman" panose="02020603050405020304" pitchFamily="18" charset="0"/>
                <a:cs typeface="Times New Roman" panose="02020603050405020304" pitchFamily="18" charset="0"/>
              </a:rPr>
              <a:t>Non-functional requirement</a:t>
            </a:r>
            <a:endParaRPr lang="en-US" dirty="0"/>
          </a:p>
        </p:txBody>
      </p:sp>
      <p:sp>
        <p:nvSpPr>
          <p:cNvPr id="3" name="Content Placeholder 2"/>
          <p:cNvSpPr>
            <a:spLocks noGrp="1"/>
          </p:cNvSpPr>
          <p:nvPr>
            <p:ph sz="quarter" idx="10"/>
          </p:nvPr>
        </p:nvSpPr>
        <p:spPr>
          <a:xfrm>
            <a:off x="646982" y="1435608"/>
            <a:ext cx="8522898" cy="3977640"/>
          </a:xfrm>
        </p:spPr>
        <p:txBody>
          <a:bodyPr>
            <a:normAutofit/>
          </a:bodyPr>
          <a:lstStyle/>
          <a:p>
            <a:pPr>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Usability</a:t>
            </a:r>
            <a:endParaRPr lang="en-GB"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Recoverability</a:t>
            </a:r>
            <a:endParaRPr lang="en-GB"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Security</a:t>
            </a:r>
            <a:endParaRPr lang="en-GB"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Availability</a:t>
            </a:r>
            <a:endParaRPr lang="en-GB"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Reliability</a:t>
            </a:r>
          </a:p>
          <a:p>
            <a:pPr>
              <a:buFont typeface="Wingdings" panose="05000000000000000000" pitchFamily="2" charset="2"/>
              <a:buChar char="q"/>
            </a:pPr>
            <a:r>
              <a:rPr lang="en-GB" sz="1800" dirty="0" smtClean="0">
                <a:latin typeface="Times New Roman" panose="02020603050405020304" pitchFamily="18" charset="0"/>
                <a:cs typeface="Times New Roman" panose="02020603050405020304" pitchFamily="18" charset="0"/>
              </a:rPr>
              <a:t> Design &amp; colour</a:t>
            </a:r>
            <a:endParaRPr lang="en-GB"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73632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4626" y="448056"/>
            <a:ext cx="6877119" cy="640080"/>
          </a:xfrm>
        </p:spPr>
        <p:txBody>
          <a:bodyPr/>
          <a:lstStyle/>
          <a:p>
            <a:r>
              <a:rPr lang="en-US"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sz="quarter" idx="10"/>
          </p:nvPr>
        </p:nvSpPr>
        <p:spPr>
          <a:xfrm>
            <a:off x="927684" y="1478739"/>
            <a:ext cx="6999991" cy="4853049"/>
          </a:xfrm>
        </p:spPr>
        <p:txBody>
          <a:bodyPr>
            <a:normAutofit/>
          </a:bodyPr>
          <a:lstStyle/>
          <a:p>
            <a:r>
              <a:rPr lang="en-US" sz="1600" dirty="0" smtClean="0">
                <a:latin typeface="Times New Roman" panose="02020603050405020304" pitchFamily="18" charset="0"/>
                <a:cs typeface="Times New Roman" panose="02020603050405020304" pitchFamily="18" charset="0"/>
              </a:rPr>
              <a:t>This </a:t>
            </a:r>
            <a:r>
              <a:rPr lang="en-US" sz="1600" dirty="0">
                <a:latin typeface="Times New Roman" panose="02020603050405020304" pitchFamily="18" charset="0"/>
                <a:cs typeface="Times New Roman" panose="02020603050405020304" pitchFamily="18" charset="0"/>
              </a:rPr>
              <a:t>drug donation system helps the user to donate unused medicines to Health organization / NGO. </a:t>
            </a:r>
            <a:r>
              <a:rPr lang="en-US" sz="1600" dirty="0" smtClean="0">
                <a:latin typeface="Times New Roman" panose="02020603050405020304" pitchFamily="18" charset="0"/>
                <a:cs typeface="Times New Roman" panose="02020603050405020304" pitchFamily="18" charset="0"/>
              </a:rPr>
              <a:t>And </a:t>
            </a:r>
            <a:r>
              <a:rPr lang="en-US" sz="1600" dirty="0">
                <a:latin typeface="Times New Roman" panose="02020603050405020304" pitchFamily="18" charset="0"/>
                <a:cs typeface="Times New Roman" panose="02020603050405020304" pitchFamily="18" charset="0"/>
              </a:rPr>
              <a:t>The unused medicine can be donated for further utilization by a needy person </a:t>
            </a:r>
            <a:r>
              <a:rPr lang="en-US" sz="1600" dirty="0" smtClean="0">
                <a:latin typeface="Times New Roman" panose="02020603050405020304" pitchFamily="18" charset="0"/>
                <a:cs typeface="Times New Roman" panose="02020603050405020304" pitchFamily="18" charset="0"/>
              </a:rPr>
              <a:t>who have not ability to buy medicine .So poor people really help for this system. And also health organization get a big support from donator to service poor or needy people. And we support and update our system so that all user can use more effectively this system </a:t>
            </a:r>
          </a:p>
          <a:p>
            <a:endParaRPr lang="en-US" sz="1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96884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892770" y="722533"/>
            <a:ext cx="7466994" cy="2766528"/>
          </a:xfrm>
        </p:spPr>
        <p:txBody>
          <a:bodyPr/>
          <a:lstStyle/>
          <a:p>
            <a:r>
              <a:rPr lang="en-US" dirty="0" smtClean="0"/>
              <a:t>Thank you</a:t>
            </a:r>
            <a:endParaRPr lang="en-US" dirty="0"/>
          </a:p>
        </p:txBody>
      </p:sp>
    </p:spTree>
    <p:extLst>
      <p:ext uri="{BB962C8B-B14F-4D97-AF65-F5344CB8AC3E}">
        <p14:creationId xmlns:p14="http://schemas.microsoft.com/office/powerpoint/2010/main" val="3108160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8800" y="387671"/>
            <a:ext cx="6877119" cy="640080"/>
          </a:xfrm>
        </p:spPr>
        <p:txBody>
          <a:bodyPr/>
          <a:lstStyle/>
          <a:p>
            <a:r>
              <a:rPr lang="en-US" dirty="0" smtClean="0"/>
              <a:t>           </a:t>
            </a:r>
            <a:r>
              <a:rPr lang="en-US" b="1" dirty="0" smtClean="0">
                <a:latin typeface="Times New Roman" panose="02020603050405020304" pitchFamily="18" charset="0"/>
                <a:cs typeface="Times New Roman" panose="02020603050405020304" pitchFamily="18" charset="0"/>
              </a:rPr>
              <a:t>Use Case Diagram</a:t>
            </a:r>
            <a:endParaRPr lang="en-US"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307592" y="1280160"/>
            <a:ext cx="9345168" cy="5422392"/>
          </a:xfrm>
          <a:prstGeom prst="rect">
            <a:avLst/>
          </a:prstGeom>
        </p:spPr>
      </p:pic>
    </p:spTree>
    <p:extLst>
      <p:ext uri="{BB962C8B-B14F-4D97-AF65-F5344CB8AC3E}">
        <p14:creationId xmlns:p14="http://schemas.microsoft.com/office/powerpoint/2010/main" val="3914512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7353" y="387672"/>
            <a:ext cx="6877119" cy="640080"/>
          </a:xfrm>
        </p:spPr>
        <p:txBody>
          <a:bodyPr/>
          <a:lstStyle/>
          <a:p>
            <a:r>
              <a:rPr lang="en-US" b="1" dirty="0" smtClean="0">
                <a:latin typeface="Times New Roman" panose="02020603050405020304" pitchFamily="18" charset="0"/>
                <a:cs typeface="Times New Roman" panose="02020603050405020304" pitchFamily="18" charset="0"/>
              </a:rPr>
              <a:t>Activity Diagram Registration</a:t>
            </a:r>
            <a:endParaRPr lang="en-US"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536192" y="1289304"/>
            <a:ext cx="8494776" cy="5376672"/>
          </a:xfrm>
          <a:prstGeom prst="rect">
            <a:avLst/>
          </a:prstGeom>
        </p:spPr>
      </p:pic>
    </p:spTree>
    <p:extLst>
      <p:ext uri="{BB962C8B-B14F-4D97-AF65-F5344CB8AC3E}">
        <p14:creationId xmlns:p14="http://schemas.microsoft.com/office/powerpoint/2010/main" val="23724211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4520" y="422176"/>
            <a:ext cx="6877119" cy="640080"/>
          </a:xfrm>
        </p:spPr>
        <p:txBody>
          <a:bodyPr/>
          <a:lstStyle/>
          <a:p>
            <a:r>
              <a:rPr lang="en-US" b="1" dirty="0" smtClean="0">
                <a:latin typeface="Times New Roman" panose="02020603050405020304" pitchFamily="18" charset="0"/>
                <a:cs typeface="Times New Roman" panose="02020603050405020304" pitchFamily="18" charset="0"/>
              </a:rPr>
              <a:t>Login</a:t>
            </a:r>
            <a:endParaRPr lang="en-US" b="1" dirty="0">
              <a:latin typeface="Times New Roman" panose="02020603050405020304" pitchFamily="18" charset="0"/>
              <a:cs typeface="Times New Roman" panose="02020603050405020304" pitchFamily="18" charset="0"/>
            </a:endParaRPr>
          </a:p>
        </p:txBody>
      </p:sp>
      <p:pic>
        <p:nvPicPr>
          <p:cNvPr id="17410" name="_x000016" descr="image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206" y="1821244"/>
            <a:ext cx="8387842" cy="3820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1647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071" y="387671"/>
            <a:ext cx="6877119" cy="640080"/>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Activity diagram for medicine donation</a:t>
            </a:r>
            <a:endParaRPr lang="en-US"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504950" y="1325879"/>
            <a:ext cx="9182100" cy="4493895"/>
          </a:xfrm>
          <a:prstGeom prst="rect">
            <a:avLst/>
          </a:prstGeom>
        </p:spPr>
      </p:pic>
    </p:spTree>
    <p:extLst>
      <p:ext uri="{BB962C8B-B14F-4D97-AF65-F5344CB8AC3E}">
        <p14:creationId xmlns:p14="http://schemas.microsoft.com/office/powerpoint/2010/main" val="315096752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346492"/>
      </a:accent1>
      <a:accent2>
        <a:srgbClr val="6DA5D4"/>
      </a:accent2>
      <a:accent3>
        <a:srgbClr val="538C79"/>
      </a:accent3>
      <a:accent4>
        <a:srgbClr val="93B75D"/>
      </a:accent4>
      <a:accent5>
        <a:srgbClr val="DEB050"/>
      </a:accent5>
      <a:accent6>
        <a:srgbClr val="BB5354"/>
      </a:accent6>
      <a:hlink>
        <a:srgbClr val="3289DD"/>
      </a:hlink>
      <a:folHlink>
        <a:srgbClr val="859EB6"/>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E3530EC-BA5B-407C-9B36-00820F3955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0072C5-DDE0-4258-BA7A-4D4B80DFA632}">
  <ds:schemaRefs>
    <ds:schemaRef ds:uri="http://schemas.microsoft.com/office/2006/metadata/properties"/>
    <ds:schemaRef ds:uri="16c05727-aa75-4e4a-9b5f-8a80a1165891"/>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elements/1.1/"/>
    <ds:schemaRef ds:uri="71af3243-3dd4-4a8d-8c0d-dd76da1f02a5"/>
    <ds:schemaRef ds:uri="http://purl.org/dc/dcmitype/"/>
  </ds:schemaRefs>
</ds:datastoreItem>
</file>

<file path=customXml/itemProps3.xml><?xml version="1.0" encoding="utf-8"?>
<ds:datastoreItem xmlns:ds="http://schemas.openxmlformats.org/officeDocument/2006/customXml" ds:itemID="{7EE8C63A-4744-4DE4-BB49-0FF0B5375C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TM04033927[[fn=Main Event]]</Template>
  <TotalTime>0</TotalTime>
  <Words>484</Words>
  <Application>Microsoft Office PowerPoint</Application>
  <PresentationFormat>Widescreen</PresentationFormat>
  <Paragraphs>104</Paragraphs>
  <Slides>51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Impact</vt:lpstr>
      <vt:lpstr>Times New Roman</vt:lpstr>
      <vt:lpstr>Wingdings</vt:lpstr>
      <vt:lpstr>Main Event</vt:lpstr>
      <vt:lpstr>Redundant medicine donation Portal</vt:lpstr>
      <vt:lpstr> Background of project</vt:lpstr>
      <vt:lpstr>ABSTRACT</vt:lpstr>
      <vt:lpstr>Functional requirement</vt:lpstr>
      <vt:lpstr>Non-functional requirement</vt:lpstr>
      <vt:lpstr>           Use Case Diagram</vt:lpstr>
      <vt:lpstr>Activity Diagram Registration</vt:lpstr>
      <vt:lpstr>Login</vt:lpstr>
      <vt:lpstr>Activity diagram for medicine donation</vt:lpstr>
      <vt:lpstr>Donating Medicine History of our Organization</vt:lpstr>
      <vt:lpstr>Assign executive</vt:lpstr>
      <vt:lpstr>Donation history</vt:lpstr>
      <vt:lpstr>Update Information</vt:lpstr>
      <vt:lpstr>Feedback</vt:lpstr>
      <vt:lpstr>Transaction</vt:lpstr>
      <vt:lpstr>Managements</vt:lpstr>
      <vt:lpstr>Log out</vt:lpstr>
      <vt:lpstr>login</vt:lpstr>
      <vt:lpstr>Registration</vt:lpstr>
      <vt:lpstr>Donate medicine</vt:lpstr>
      <vt:lpstr>Donation history check</vt:lpstr>
      <vt:lpstr>Medicine Donation to Organization</vt:lpstr>
      <vt:lpstr>Assign executive</vt:lpstr>
      <vt:lpstr>Transaction</vt:lpstr>
      <vt:lpstr>Managements</vt:lpstr>
      <vt:lpstr>Give Feedback</vt:lpstr>
      <vt:lpstr>See feedback</vt:lpstr>
      <vt:lpstr>Technology Used</vt:lpstr>
      <vt:lpstr>Entity Relationship diagram</vt:lpstr>
      <vt:lpstr>                                               User Manual Home page</vt:lpstr>
      <vt:lpstr>Log in Manual</vt:lpstr>
      <vt:lpstr>Registration</vt:lpstr>
      <vt:lpstr>Donor Dashboard</vt:lpstr>
      <vt:lpstr>Donation History</vt:lpstr>
      <vt:lpstr>Donate medicine</vt:lpstr>
      <vt:lpstr>Edit donation data</vt:lpstr>
      <vt:lpstr>Delete of one donation history</vt:lpstr>
      <vt:lpstr>See detail of one dotaiion</vt:lpstr>
      <vt:lpstr>Donor Feedback</vt:lpstr>
      <vt:lpstr>Organization Login</vt:lpstr>
      <vt:lpstr>Organization dashboard</vt:lpstr>
      <vt:lpstr>Regitratred of an executive</vt:lpstr>
      <vt:lpstr>Donating medicine to Organizer</vt:lpstr>
      <vt:lpstr>Update and Assign executive</vt:lpstr>
      <vt:lpstr>Executive Dashboard</vt:lpstr>
      <vt:lpstr>Check Assign</vt:lpstr>
      <vt:lpstr>See Transaction</vt:lpstr>
      <vt:lpstr>See Feedback</vt:lpstr>
      <vt:lpstr>Member Manage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2020-10-19T04:31:34Z</dcterms:created>
  <dcterms:modified xsi:type="dcterms:W3CDTF">2021-01-31T10:41:38Z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